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sldIdLst>
    <p:sldId id="371" r:id="rId2"/>
    <p:sldId id="471" r:id="rId3"/>
    <p:sldId id="599" r:id="rId4"/>
    <p:sldId id="429" r:id="rId5"/>
    <p:sldId id="568" r:id="rId6"/>
    <p:sldId id="647" r:id="rId7"/>
    <p:sldId id="642" r:id="rId8"/>
    <p:sldId id="622" r:id="rId9"/>
    <p:sldId id="643" r:id="rId10"/>
    <p:sldId id="582" r:id="rId11"/>
    <p:sldId id="376" r:id="rId12"/>
    <p:sldId id="382" r:id="rId13"/>
    <p:sldId id="387" r:id="rId14"/>
    <p:sldId id="378" r:id="rId15"/>
    <p:sldId id="383" r:id="rId16"/>
    <p:sldId id="388" r:id="rId17"/>
    <p:sldId id="390" r:id="rId18"/>
    <p:sldId id="641" r:id="rId19"/>
    <p:sldId id="625" r:id="rId20"/>
    <p:sldId id="600" r:id="rId21"/>
    <p:sldId id="620" r:id="rId22"/>
    <p:sldId id="640" r:id="rId23"/>
    <p:sldId id="587" r:id="rId24"/>
    <p:sldId id="588" r:id="rId25"/>
    <p:sldId id="532" r:id="rId26"/>
    <p:sldId id="589" r:id="rId27"/>
    <p:sldId id="590" r:id="rId28"/>
    <p:sldId id="598" r:id="rId29"/>
    <p:sldId id="644" r:id="rId30"/>
    <p:sldId id="607" r:id="rId31"/>
    <p:sldId id="645" r:id="rId32"/>
    <p:sldId id="646" r:id="rId33"/>
    <p:sldId id="609" r:id="rId34"/>
    <p:sldId id="533" r:id="rId35"/>
    <p:sldId id="570" r:id="rId36"/>
    <p:sldId id="579" r:id="rId37"/>
    <p:sldId id="648" r:id="rId38"/>
    <p:sldId id="649" r:id="rId39"/>
    <p:sldId id="616" r:id="rId40"/>
    <p:sldId id="562" r:id="rId41"/>
    <p:sldId id="574" r:id="rId42"/>
    <p:sldId id="576" r:id="rId43"/>
    <p:sldId id="594" r:id="rId44"/>
    <p:sldId id="580" r:id="rId45"/>
  </p:sldIdLst>
  <p:sldSz cx="9144000" cy="6858000" type="screen4x3"/>
  <p:notesSz cx="6858000" cy="9144000"/>
  <p:defaultTextStyle>
    <a:defPPr>
      <a:defRPr lang="fr-CA"/>
    </a:defPPr>
    <a:lvl1pPr algn="l" rtl="0" eaLnBrk="0" fontAlgn="base" hangingPunct="0">
      <a:spcBef>
        <a:spcPct val="0"/>
      </a:spcBef>
      <a:spcAft>
        <a:spcPct val="0"/>
      </a:spcAft>
      <a:defRPr kern="1200">
        <a:solidFill>
          <a:schemeClr val="tx1"/>
        </a:solidFill>
        <a:latin typeface="Garamond" charset="0"/>
        <a:ea typeface="Arial" charset="0"/>
        <a:cs typeface="Arial" charset="0"/>
      </a:defRPr>
    </a:lvl1pPr>
    <a:lvl2pPr marL="457200" algn="l" rtl="0" eaLnBrk="0" fontAlgn="base" hangingPunct="0">
      <a:spcBef>
        <a:spcPct val="0"/>
      </a:spcBef>
      <a:spcAft>
        <a:spcPct val="0"/>
      </a:spcAft>
      <a:defRPr kern="1200">
        <a:solidFill>
          <a:schemeClr val="tx1"/>
        </a:solidFill>
        <a:latin typeface="Garamond" charset="0"/>
        <a:ea typeface="Arial" charset="0"/>
        <a:cs typeface="Arial" charset="0"/>
      </a:defRPr>
    </a:lvl2pPr>
    <a:lvl3pPr marL="914400" algn="l" rtl="0" eaLnBrk="0" fontAlgn="base" hangingPunct="0">
      <a:spcBef>
        <a:spcPct val="0"/>
      </a:spcBef>
      <a:spcAft>
        <a:spcPct val="0"/>
      </a:spcAft>
      <a:defRPr kern="1200">
        <a:solidFill>
          <a:schemeClr val="tx1"/>
        </a:solidFill>
        <a:latin typeface="Garamond" charset="0"/>
        <a:ea typeface="Arial" charset="0"/>
        <a:cs typeface="Arial" charset="0"/>
      </a:defRPr>
    </a:lvl3pPr>
    <a:lvl4pPr marL="1371600" algn="l" rtl="0" eaLnBrk="0" fontAlgn="base" hangingPunct="0">
      <a:spcBef>
        <a:spcPct val="0"/>
      </a:spcBef>
      <a:spcAft>
        <a:spcPct val="0"/>
      </a:spcAft>
      <a:defRPr kern="1200">
        <a:solidFill>
          <a:schemeClr val="tx1"/>
        </a:solidFill>
        <a:latin typeface="Garamond" charset="0"/>
        <a:ea typeface="Arial" charset="0"/>
        <a:cs typeface="Arial" charset="0"/>
      </a:defRPr>
    </a:lvl4pPr>
    <a:lvl5pPr marL="1828800" algn="l" rtl="0" eaLnBrk="0" fontAlgn="base" hangingPunct="0">
      <a:spcBef>
        <a:spcPct val="0"/>
      </a:spcBef>
      <a:spcAft>
        <a:spcPct val="0"/>
      </a:spcAft>
      <a:defRPr kern="1200">
        <a:solidFill>
          <a:schemeClr val="tx1"/>
        </a:solidFill>
        <a:latin typeface="Garamond" charset="0"/>
        <a:ea typeface="Arial" charset="0"/>
        <a:cs typeface="Arial" charset="0"/>
      </a:defRPr>
    </a:lvl5pPr>
    <a:lvl6pPr marL="2286000" algn="l" defTabSz="914400" rtl="0" eaLnBrk="1" latinLnBrk="0" hangingPunct="1">
      <a:defRPr kern="1200">
        <a:solidFill>
          <a:schemeClr val="tx1"/>
        </a:solidFill>
        <a:latin typeface="Garamond" charset="0"/>
        <a:ea typeface="Arial" charset="0"/>
        <a:cs typeface="Arial" charset="0"/>
      </a:defRPr>
    </a:lvl6pPr>
    <a:lvl7pPr marL="2743200" algn="l" defTabSz="914400" rtl="0" eaLnBrk="1" latinLnBrk="0" hangingPunct="1">
      <a:defRPr kern="1200">
        <a:solidFill>
          <a:schemeClr val="tx1"/>
        </a:solidFill>
        <a:latin typeface="Garamond" charset="0"/>
        <a:ea typeface="Arial" charset="0"/>
        <a:cs typeface="Arial" charset="0"/>
      </a:defRPr>
    </a:lvl7pPr>
    <a:lvl8pPr marL="3200400" algn="l" defTabSz="914400" rtl="0" eaLnBrk="1" latinLnBrk="0" hangingPunct="1">
      <a:defRPr kern="1200">
        <a:solidFill>
          <a:schemeClr val="tx1"/>
        </a:solidFill>
        <a:latin typeface="Garamond" charset="0"/>
        <a:ea typeface="Arial" charset="0"/>
        <a:cs typeface="Arial" charset="0"/>
      </a:defRPr>
    </a:lvl8pPr>
    <a:lvl9pPr marL="3657600" algn="l" defTabSz="914400" rtl="0" eaLnBrk="1" latinLnBrk="0" hangingPunct="1">
      <a:defRPr kern="1200">
        <a:solidFill>
          <a:schemeClr val="tx1"/>
        </a:solidFill>
        <a:latin typeface="Garamond"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p:normalViewPr>
  <p:slideViewPr>
    <p:cSldViewPr>
      <p:cViewPr varScale="1">
        <p:scale>
          <a:sx n="85" d="100"/>
          <a:sy n="85" d="100"/>
        </p:scale>
        <p:origin x="14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a:t>Modifiez le style du titre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4" name="Date Placeholder 29"/>
          <p:cNvSpPr>
            <a:spLocks noGrp="1"/>
          </p:cNvSpPr>
          <p:nvPr>
            <p:ph type="dt" sz="half" idx="10"/>
          </p:nvPr>
        </p:nvSpPr>
        <p:spPr/>
        <p:txBody>
          <a:bodyPr/>
          <a:lstStyle>
            <a:lvl1pPr>
              <a:defRPr/>
            </a:lvl1pPr>
          </a:lstStyle>
          <a:p>
            <a:pPr>
              <a:defRPr/>
            </a:pPr>
            <a:endParaRPr lang="fr-CA"/>
          </a:p>
        </p:txBody>
      </p:sp>
      <p:sp>
        <p:nvSpPr>
          <p:cNvPr id="5" name="Footer Placeholder 18"/>
          <p:cNvSpPr>
            <a:spLocks noGrp="1"/>
          </p:cNvSpPr>
          <p:nvPr>
            <p:ph type="ftr" sz="quarter" idx="11"/>
          </p:nvPr>
        </p:nvSpPr>
        <p:spPr/>
        <p:txBody>
          <a:bodyPr/>
          <a:lstStyle>
            <a:lvl1pPr>
              <a:defRPr/>
            </a:lvl1pPr>
          </a:lstStyle>
          <a:p>
            <a:pPr>
              <a:defRPr/>
            </a:pPr>
            <a:endParaRPr lang="fr-CA"/>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76545A02-42F7-1E42-9FC6-B6069304C6DB}" type="slidenum">
              <a:rPr lang="fr-CA" altLang="fr-FR"/>
              <a:pPr>
                <a:defRPr/>
              </a:pPr>
              <a:t>‹N°›</a:t>
            </a:fld>
            <a:endParaRPr lang="fr-CA" altLang="fr-FR"/>
          </a:p>
        </p:txBody>
      </p:sp>
    </p:spTree>
    <p:extLst>
      <p:ext uri="{BB962C8B-B14F-4D97-AF65-F5344CB8AC3E}">
        <p14:creationId xmlns:p14="http://schemas.microsoft.com/office/powerpoint/2010/main" val="19902651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9"/>
          <p:cNvSpPr>
            <a:spLocks noGrp="1"/>
          </p:cNvSpPr>
          <p:nvPr>
            <p:ph type="dt" sz="half" idx="10"/>
          </p:nvPr>
        </p:nvSpPr>
        <p:spPr/>
        <p:txBody>
          <a:bodyPr/>
          <a:lstStyle>
            <a:lvl1pPr>
              <a:defRPr/>
            </a:lvl1pPr>
          </a:lstStyle>
          <a:p>
            <a:pPr>
              <a:defRPr/>
            </a:pPr>
            <a:endParaRPr lang="fr-CA"/>
          </a:p>
        </p:txBody>
      </p:sp>
      <p:sp>
        <p:nvSpPr>
          <p:cNvPr id="5" name="Footer Placeholder 21"/>
          <p:cNvSpPr>
            <a:spLocks noGrp="1"/>
          </p:cNvSpPr>
          <p:nvPr>
            <p:ph type="ftr" sz="quarter" idx="11"/>
          </p:nvPr>
        </p:nvSpPr>
        <p:spPr/>
        <p:txBody>
          <a:bodyPr/>
          <a:lstStyle>
            <a:lvl1pPr>
              <a:defRPr/>
            </a:lvl1pPr>
          </a:lstStyle>
          <a:p>
            <a:pPr>
              <a:defRPr/>
            </a:pPr>
            <a:endParaRPr lang="fr-CA"/>
          </a:p>
        </p:txBody>
      </p:sp>
      <p:sp>
        <p:nvSpPr>
          <p:cNvPr id="6" name="Slide Number Placeholder 17"/>
          <p:cNvSpPr>
            <a:spLocks noGrp="1"/>
          </p:cNvSpPr>
          <p:nvPr>
            <p:ph type="sldNum" sz="quarter" idx="12"/>
          </p:nvPr>
        </p:nvSpPr>
        <p:spPr/>
        <p:txBody>
          <a:bodyPr/>
          <a:lstStyle>
            <a:lvl1pPr>
              <a:defRPr/>
            </a:lvl1pPr>
          </a:lstStyle>
          <a:p>
            <a:pPr>
              <a:defRPr/>
            </a:pPr>
            <a:fld id="{57E90010-EB2E-3F42-ABF2-6F9EBEA5AAAC}" type="slidenum">
              <a:rPr lang="fr-CA" altLang="fr-FR"/>
              <a:pPr>
                <a:defRPr/>
              </a:pPr>
              <a:t>‹N°›</a:t>
            </a:fld>
            <a:endParaRPr lang="fr-CA" altLang="fr-FR"/>
          </a:p>
        </p:txBody>
      </p:sp>
    </p:spTree>
    <p:extLst>
      <p:ext uri="{BB962C8B-B14F-4D97-AF65-F5344CB8AC3E}">
        <p14:creationId xmlns:p14="http://schemas.microsoft.com/office/powerpoint/2010/main" val="206040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9"/>
          <p:cNvSpPr>
            <a:spLocks noGrp="1"/>
          </p:cNvSpPr>
          <p:nvPr>
            <p:ph type="dt" sz="half" idx="10"/>
          </p:nvPr>
        </p:nvSpPr>
        <p:spPr/>
        <p:txBody>
          <a:bodyPr/>
          <a:lstStyle>
            <a:lvl1pPr>
              <a:defRPr/>
            </a:lvl1pPr>
          </a:lstStyle>
          <a:p>
            <a:pPr>
              <a:defRPr/>
            </a:pPr>
            <a:endParaRPr lang="fr-CA"/>
          </a:p>
        </p:txBody>
      </p:sp>
      <p:sp>
        <p:nvSpPr>
          <p:cNvPr id="5" name="Footer Placeholder 21"/>
          <p:cNvSpPr>
            <a:spLocks noGrp="1"/>
          </p:cNvSpPr>
          <p:nvPr>
            <p:ph type="ftr" sz="quarter" idx="11"/>
          </p:nvPr>
        </p:nvSpPr>
        <p:spPr/>
        <p:txBody>
          <a:bodyPr/>
          <a:lstStyle>
            <a:lvl1pPr>
              <a:defRPr/>
            </a:lvl1pPr>
          </a:lstStyle>
          <a:p>
            <a:pPr>
              <a:defRPr/>
            </a:pPr>
            <a:endParaRPr lang="fr-CA"/>
          </a:p>
        </p:txBody>
      </p:sp>
      <p:sp>
        <p:nvSpPr>
          <p:cNvPr id="6" name="Slide Number Placeholder 17"/>
          <p:cNvSpPr>
            <a:spLocks noGrp="1"/>
          </p:cNvSpPr>
          <p:nvPr>
            <p:ph type="sldNum" sz="quarter" idx="12"/>
          </p:nvPr>
        </p:nvSpPr>
        <p:spPr/>
        <p:txBody>
          <a:bodyPr/>
          <a:lstStyle>
            <a:lvl1pPr>
              <a:defRPr/>
            </a:lvl1pPr>
          </a:lstStyle>
          <a:p>
            <a:pPr>
              <a:defRPr/>
            </a:pPr>
            <a:fld id="{34D45B87-485C-3E44-BF1C-A1024CA14487}" type="slidenum">
              <a:rPr lang="fr-CA" altLang="fr-FR"/>
              <a:pPr>
                <a:defRPr/>
              </a:pPr>
              <a:t>‹N°›</a:t>
            </a:fld>
            <a:endParaRPr lang="fr-CA" altLang="fr-FR"/>
          </a:p>
        </p:txBody>
      </p:sp>
    </p:spTree>
    <p:extLst>
      <p:ext uri="{BB962C8B-B14F-4D97-AF65-F5344CB8AC3E}">
        <p14:creationId xmlns:p14="http://schemas.microsoft.com/office/powerpoint/2010/main" val="99470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9"/>
          <p:cNvSpPr>
            <a:spLocks noGrp="1"/>
          </p:cNvSpPr>
          <p:nvPr>
            <p:ph type="dt" sz="half" idx="10"/>
          </p:nvPr>
        </p:nvSpPr>
        <p:spPr/>
        <p:txBody>
          <a:bodyPr/>
          <a:lstStyle>
            <a:lvl1pPr>
              <a:defRPr/>
            </a:lvl1pPr>
          </a:lstStyle>
          <a:p>
            <a:pPr>
              <a:defRPr/>
            </a:pPr>
            <a:endParaRPr lang="fr-CA"/>
          </a:p>
        </p:txBody>
      </p:sp>
      <p:sp>
        <p:nvSpPr>
          <p:cNvPr id="5" name="Footer Placeholder 21"/>
          <p:cNvSpPr>
            <a:spLocks noGrp="1"/>
          </p:cNvSpPr>
          <p:nvPr>
            <p:ph type="ftr" sz="quarter" idx="11"/>
          </p:nvPr>
        </p:nvSpPr>
        <p:spPr/>
        <p:txBody>
          <a:bodyPr/>
          <a:lstStyle>
            <a:lvl1pPr>
              <a:defRPr/>
            </a:lvl1pPr>
          </a:lstStyle>
          <a:p>
            <a:pPr>
              <a:defRPr/>
            </a:pPr>
            <a:endParaRPr lang="fr-CA"/>
          </a:p>
        </p:txBody>
      </p:sp>
      <p:sp>
        <p:nvSpPr>
          <p:cNvPr id="6" name="Slide Number Placeholder 17"/>
          <p:cNvSpPr>
            <a:spLocks noGrp="1"/>
          </p:cNvSpPr>
          <p:nvPr>
            <p:ph type="sldNum" sz="quarter" idx="12"/>
          </p:nvPr>
        </p:nvSpPr>
        <p:spPr/>
        <p:txBody>
          <a:bodyPr/>
          <a:lstStyle>
            <a:lvl1pPr>
              <a:defRPr/>
            </a:lvl1pPr>
          </a:lstStyle>
          <a:p>
            <a:pPr>
              <a:defRPr/>
            </a:pPr>
            <a:fld id="{1AF4984B-89EF-2F49-A1A4-30A806A0C30D}" type="slidenum">
              <a:rPr lang="fr-CA" altLang="fr-FR"/>
              <a:pPr>
                <a:defRPr/>
              </a:pPr>
              <a:t>‹N°›</a:t>
            </a:fld>
            <a:endParaRPr lang="fr-CA" altLang="fr-FR"/>
          </a:p>
        </p:txBody>
      </p:sp>
    </p:spTree>
    <p:extLst>
      <p:ext uri="{BB962C8B-B14F-4D97-AF65-F5344CB8AC3E}">
        <p14:creationId xmlns:p14="http://schemas.microsoft.com/office/powerpoint/2010/main" val="33948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a:t>Modifiez le style du titre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46A0057B-F5DC-CE42-B618-FD44B9652E42}" type="slidenum">
              <a:rPr lang="fr-CA" altLang="fr-FR"/>
              <a:pPr>
                <a:defRPr/>
              </a:pPr>
              <a:t>‹N°›</a:t>
            </a:fld>
            <a:endParaRPr lang="fr-CA" altLang="fr-FR"/>
          </a:p>
        </p:txBody>
      </p:sp>
    </p:spTree>
    <p:extLst>
      <p:ext uri="{BB962C8B-B14F-4D97-AF65-F5344CB8AC3E}">
        <p14:creationId xmlns:p14="http://schemas.microsoft.com/office/powerpoint/2010/main" val="11806365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fr-FR"/>
              <a:t>Modifiez le style du titre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9"/>
          <p:cNvSpPr>
            <a:spLocks noGrp="1"/>
          </p:cNvSpPr>
          <p:nvPr>
            <p:ph type="dt" sz="half" idx="10"/>
          </p:nvPr>
        </p:nvSpPr>
        <p:spPr/>
        <p:txBody>
          <a:bodyPr/>
          <a:lstStyle>
            <a:lvl1pPr>
              <a:defRPr/>
            </a:lvl1pPr>
          </a:lstStyle>
          <a:p>
            <a:pPr>
              <a:defRPr/>
            </a:pPr>
            <a:endParaRPr lang="fr-CA"/>
          </a:p>
        </p:txBody>
      </p:sp>
      <p:sp>
        <p:nvSpPr>
          <p:cNvPr id="6" name="Footer Placeholder 21"/>
          <p:cNvSpPr>
            <a:spLocks noGrp="1"/>
          </p:cNvSpPr>
          <p:nvPr>
            <p:ph type="ftr" sz="quarter" idx="11"/>
          </p:nvPr>
        </p:nvSpPr>
        <p:spPr/>
        <p:txBody>
          <a:bodyPr/>
          <a:lstStyle>
            <a:lvl1pPr>
              <a:defRPr/>
            </a:lvl1pPr>
          </a:lstStyle>
          <a:p>
            <a:pPr>
              <a:defRPr/>
            </a:pPr>
            <a:endParaRPr lang="fr-CA"/>
          </a:p>
        </p:txBody>
      </p:sp>
      <p:sp>
        <p:nvSpPr>
          <p:cNvPr id="7" name="Slide Number Placeholder 17"/>
          <p:cNvSpPr>
            <a:spLocks noGrp="1"/>
          </p:cNvSpPr>
          <p:nvPr>
            <p:ph type="sldNum" sz="quarter" idx="12"/>
          </p:nvPr>
        </p:nvSpPr>
        <p:spPr/>
        <p:txBody>
          <a:bodyPr/>
          <a:lstStyle>
            <a:lvl1pPr>
              <a:defRPr/>
            </a:lvl1pPr>
          </a:lstStyle>
          <a:p>
            <a:pPr>
              <a:defRPr/>
            </a:pPr>
            <a:fld id="{7661C7C1-D28A-C44F-9313-7E8E9E64ACFE}" type="slidenum">
              <a:rPr lang="fr-CA" altLang="fr-FR"/>
              <a:pPr>
                <a:defRPr/>
              </a:pPr>
              <a:t>‹N°›</a:t>
            </a:fld>
            <a:endParaRPr lang="fr-CA" altLang="fr-FR"/>
          </a:p>
        </p:txBody>
      </p:sp>
    </p:spTree>
    <p:extLst>
      <p:ext uri="{BB962C8B-B14F-4D97-AF65-F5344CB8AC3E}">
        <p14:creationId xmlns:p14="http://schemas.microsoft.com/office/powerpoint/2010/main" val="200994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9"/>
          <p:cNvSpPr>
            <a:spLocks noGrp="1"/>
          </p:cNvSpPr>
          <p:nvPr>
            <p:ph type="dt" sz="half" idx="10"/>
          </p:nvPr>
        </p:nvSpPr>
        <p:spPr/>
        <p:txBody>
          <a:bodyPr/>
          <a:lstStyle>
            <a:lvl1pPr>
              <a:defRPr/>
            </a:lvl1pPr>
          </a:lstStyle>
          <a:p>
            <a:pPr>
              <a:defRPr/>
            </a:pPr>
            <a:endParaRPr lang="fr-CA"/>
          </a:p>
        </p:txBody>
      </p:sp>
      <p:sp>
        <p:nvSpPr>
          <p:cNvPr id="8" name="Footer Placeholder 21"/>
          <p:cNvSpPr>
            <a:spLocks noGrp="1"/>
          </p:cNvSpPr>
          <p:nvPr>
            <p:ph type="ftr" sz="quarter" idx="11"/>
          </p:nvPr>
        </p:nvSpPr>
        <p:spPr/>
        <p:txBody>
          <a:bodyPr/>
          <a:lstStyle>
            <a:lvl1pPr>
              <a:defRPr/>
            </a:lvl1pPr>
          </a:lstStyle>
          <a:p>
            <a:pPr>
              <a:defRPr/>
            </a:pPr>
            <a:endParaRPr lang="fr-CA"/>
          </a:p>
        </p:txBody>
      </p:sp>
      <p:sp>
        <p:nvSpPr>
          <p:cNvPr id="9" name="Slide Number Placeholder 17"/>
          <p:cNvSpPr>
            <a:spLocks noGrp="1"/>
          </p:cNvSpPr>
          <p:nvPr>
            <p:ph type="sldNum" sz="quarter" idx="12"/>
          </p:nvPr>
        </p:nvSpPr>
        <p:spPr/>
        <p:txBody>
          <a:bodyPr/>
          <a:lstStyle>
            <a:lvl1pPr>
              <a:defRPr/>
            </a:lvl1pPr>
          </a:lstStyle>
          <a:p>
            <a:pPr>
              <a:defRPr/>
            </a:pPr>
            <a:fld id="{17CEDDC9-88C3-D947-B0BA-248F11B058D6}" type="slidenum">
              <a:rPr lang="fr-CA" altLang="fr-FR"/>
              <a:pPr>
                <a:defRPr/>
              </a:pPr>
              <a:t>‹N°›</a:t>
            </a:fld>
            <a:endParaRPr lang="fr-CA" altLang="fr-FR"/>
          </a:p>
        </p:txBody>
      </p:sp>
    </p:spTree>
    <p:extLst>
      <p:ext uri="{BB962C8B-B14F-4D97-AF65-F5344CB8AC3E}">
        <p14:creationId xmlns:p14="http://schemas.microsoft.com/office/powerpoint/2010/main" val="124885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a:t>Modifiez le style du titre</a:t>
            </a:r>
            <a:endParaRPr lang="en-US"/>
          </a:p>
        </p:txBody>
      </p:sp>
      <p:sp>
        <p:nvSpPr>
          <p:cNvPr id="3" name="Date Placeholder 9"/>
          <p:cNvSpPr>
            <a:spLocks noGrp="1"/>
          </p:cNvSpPr>
          <p:nvPr>
            <p:ph type="dt" sz="half" idx="10"/>
          </p:nvPr>
        </p:nvSpPr>
        <p:spPr/>
        <p:txBody>
          <a:bodyPr/>
          <a:lstStyle>
            <a:lvl1pPr>
              <a:defRPr/>
            </a:lvl1pPr>
          </a:lstStyle>
          <a:p>
            <a:pPr>
              <a:defRPr/>
            </a:pPr>
            <a:endParaRPr lang="fr-CA"/>
          </a:p>
        </p:txBody>
      </p:sp>
      <p:sp>
        <p:nvSpPr>
          <p:cNvPr id="4" name="Footer Placeholder 21"/>
          <p:cNvSpPr>
            <a:spLocks noGrp="1"/>
          </p:cNvSpPr>
          <p:nvPr>
            <p:ph type="ftr" sz="quarter" idx="11"/>
          </p:nvPr>
        </p:nvSpPr>
        <p:spPr/>
        <p:txBody>
          <a:bodyPr/>
          <a:lstStyle>
            <a:lvl1pPr>
              <a:defRPr/>
            </a:lvl1pPr>
          </a:lstStyle>
          <a:p>
            <a:pPr>
              <a:defRPr/>
            </a:pPr>
            <a:endParaRPr lang="fr-CA"/>
          </a:p>
        </p:txBody>
      </p:sp>
      <p:sp>
        <p:nvSpPr>
          <p:cNvPr id="5" name="Slide Number Placeholder 17"/>
          <p:cNvSpPr>
            <a:spLocks noGrp="1"/>
          </p:cNvSpPr>
          <p:nvPr>
            <p:ph type="sldNum" sz="quarter" idx="12"/>
          </p:nvPr>
        </p:nvSpPr>
        <p:spPr/>
        <p:txBody>
          <a:bodyPr/>
          <a:lstStyle>
            <a:lvl1pPr>
              <a:defRPr/>
            </a:lvl1pPr>
          </a:lstStyle>
          <a:p>
            <a:pPr>
              <a:defRPr/>
            </a:pPr>
            <a:fld id="{46B21501-71D0-0447-90CD-8D89383AB6FD}" type="slidenum">
              <a:rPr lang="fr-CA" altLang="fr-FR"/>
              <a:pPr>
                <a:defRPr/>
              </a:pPr>
              <a:t>‹N°›</a:t>
            </a:fld>
            <a:endParaRPr lang="fr-CA" altLang="fr-FR"/>
          </a:p>
        </p:txBody>
      </p:sp>
    </p:spTree>
    <p:extLst>
      <p:ext uri="{BB962C8B-B14F-4D97-AF65-F5344CB8AC3E}">
        <p14:creationId xmlns:p14="http://schemas.microsoft.com/office/powerpoint/2010/main" val="2502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fr-CA"/>
          </a:p>
        </p:txBody>
      </p:sp>
      <p:sp>
        <p:nvSpPr>
          <p:cNvPr id="3" name="Footer Placeholder 21"/>
          <p:cNvSpPr>
            <a:spLocks noGrp="1"/>
          </p:cNvSpPr>
          <p:nvPr>
            <p:ph type="ftr" sz="quarter" idx="11"/>
          </p:nvPr>
        </p:nvSpPr>
        <p:spPr/>
        <p:txBody>
          <a:bodyPr/>
          <a:lstStyle>
            <a:lvl1pPr>
              <a:defRPr/>
            </a:lvl1pPr>
          </a:lstStyle>
          <a:p>
            <a:pPr>
              <a:defRPr/>
            </a:pPr>
            <a:endParaRPr lang="fr-CA"/>
          </a:p>
        </p:txBody>
      </p:sp>
      <p:sp>
        <p:nvSpPr>
          <p:cNvPr id="4" name="Slide Number Placeholder 17"/>
          <p:cNvSpPr>
            <a:spLocks noGrp="1"/>
          </p:cNvSpPr>
          <p:nvPr>
            <p:ph type="sldNum" sz="quarter" idx="12"/>
          </p:nvPr>
        </p:nvSpPr>
        <p:spPr/>
        <p:txBody>
          <a:bodyPr/>
          <a:lstStyle>
            <a:lvl1pPr>
              <a:defRPr/>
            </a:lvl1pPr>
          </a:lstStyle>
          <a:p>
            <a:pPr>
              <a:defRPr/>
            </a:pPr>
            <a:fld id="{04086D74-F75C-0D43-9F3E-16E9FB0A95D9}" type="slidenum">
              <a:rPr lang="fr-CA" altLang="fr-FR"/>
              <a:pPr>
                <a:defRPr/>
              </a:pPr>
              <a:t>‹N°›</a:t>
            </a:fld>
            <a:endParaRPr lang="fr-CA" altLang="fr-FR"/>
          </a:p>
        </p:txBody>
      </p:sp>
    </p:spTree>
    <p:extLst>
      <p:ext uri="{BB962C8B-B14F-4D97-AF65-F5344CB8AC3E}">
        <p14:creationId xmlns:p14="http://schemas.microsoft.com/office/powerpoint/2010/main" val="177371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a:t>Modifiez le style du titre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9"/>
          <p:cNvSpPr>
            <a:spLocks noGrp="1"/>
          </p:cNvSpPr>
          <p:nvPr>
            <p:ph type="dt" sz="half" idx="10"/>
          </p:nvPr>
        </p:nvSpPr>
        <p:spPr/>
        <p:txBody>
          <a:bodyPr/>
          <a:lstStyle>
            <a:lvl1pPr>
              <a:defRPr/>
            </a:lvl1pPr>
          </a:lstStyle>
          <a:p>
            <a:pPr>
              <a:defRPr/>
            </a:pPr>
            <a:endParaRPr lang="fr-CA"/>
          </a:p>
        </p:txBody>
      </p:sp>
      <p:sp>
        <p:nvSpPr>
          <p:cNvPr id="6" name="Footer Placeholder 21"/>
          <p:cNvSpPr>
            <a:spLocks noGrp="1"/>
          </p:cNvSpPr>
          <p:nvPr>
            <p:ph type="ftr" sz="quarter" idx="11"/>
          </p:nvPr>
        </p:nvSpPr>
        <p:spPr/>
        <p:txBody>
          <a:bodyPr/>
          <a:lstStyle>
            <a:lvl1pPr>
              <a:defRPr/>
            </a:lvl1pPr>
          </a:lstStyle>
          <a:p>
            <a:pPr>
              <a:defRPr/>
            </a:pPr>
            <a:endParaRPr lang="fr-CA"/>
          </a:p>
        </p:txBody>
      </p:sp>
      <p:sp>
        <p:nvSpPr>
          <p:cNvPr id="7" name="Slide Number Placeholder 17"/>
          <p:cNvSpPr>
            <a:spLocks noGrp="1"/>
          </p:cNvSpPr>
          <p:nvPr>
            <p:ph type="sldNum" sz="quarter" idx="12"/>
          </p:nvPr>
        </p:nvSpPr>
        <p:spPr/>
        <p:txBody>
          <a:bodyPr/>
          <a:lstStyle>
            <a:lvl1pPr>
              <a:defRPr/>
            </a:lvl1pPr>
          </a:lstStyle>
          <a:p>
            <a:pPr>
              <a:defRPr/>
            </a:pPr>
            <a:fld id="{988A3B56-077C-E742-9998-C1100BDF1819}" type="slidenum">
              <a:rPr lang="fr-CA" altLang="fr-FR"/>
              <a:pPr>
                <a:defRPr/>
              </a:pPr>
              <a:t>‹N°›</a:t>
            </a:fld>
            <a:endParaRPr lang="fr-CA" altLang="fr-FR"/>
          </a:p>
        </p:txBody>
      </p:sp>
    </p:spTree>
    <p:extLst>
      <p:ext uri="{BB962C8B-B14F-4D97-AF65-F5344CB8AC3E}">
        <p14:creationId xmlns:p14="http://schemas.microsoft.com/office/powerpoint/2010/main" val="154950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Snip and Round Single Corner Rectangle 8"/>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endParaRPr lang="fr-CA"/>
          </a:p>
        </p:txBody>
      </p:sp>
      <p:sp>
        <p:nvSpPr>
          <p:cNvPr id="6" name="Right Triangle 11"/>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000000">
                <a:alpha val="46999"/>
              </a:srgbClr>
            </a:outerShdw>
          </a:effectLst>
        </p:spPr>
        <p:txBody>
          <a:bodyPr anchor="ctr"/>
          <a:lstStyle>
            <a:lvl1pPr>
              <a:defRPr>
                <a:solidFill>
                  <a:schemeClr val="tx1"/>
                </a:solidFill>
                <a:latin typeface="Garamond" charset="0"/>
                <a:ea typeface="Arial" charset="0"/>
                <a:cs typeface="Arial" charset="0"/>
              </a:defRPr>
            </a:lvl1pPr>
            <a:lvl2pPr marL="742950" indent="-285750">
              <a:defRPr>
                <a:solidFill>
                  <a:schemeClr val="tx1"/>
                </a:solidFill>
                <a:latin typeface="Garamond" charset="0"/>
                <a:ea typeface="Arial" charset="0"/>
                <a:cs typeface="Arial" charset="0"/>
              </a:defRPr>
            </a:lvl2pPr>
            <a:lvl3pPr marL="1143000" indent="-228600">
              <a:defRPr>
                <a:solidFill>
                  <a:schemeClr val="tx1"/>
                </a:solidFill>
                <a:latin typeface="Garamond" charset="0"/>
                <a:ea typeface="Arial" charset="0"/>
                <a:cs typeface="Arial" charset="0"/>
              </a:defRPr>
            </a:lvl3pPr>
            <a:lvl4pPr marL="1600200" indent="-228600">
              <a:defRPr>
                <a:solidFill>
                  <a:schemeClr val="tx1"/>
                </a:solidFill>
                <a:latin typeface="Garamond" charset="0"/>
                <a:ea typeface="Arial" charset="0"/>
                <a:cs typeface="Arial" charset="0"/>
              </a:defRPr>
            </a:lvl4pPr>
            <a:lvl5pPr marL="2057400" indent="-228600">
              <a:defRPr>
                <a:solidFill>
                  <a:schemeClr val="tx1"/>
                </a:solidFill>
                <a:latin typeface="Garamond" charset="0"/>
                <a:ea typeface="Arial" charset="0"/>
                <a:cs typeface="Arial" charset="0"/>
              </a:defRPr>
            </a:lvl5pPr>
            <a:lvl6pPr marL="2514600" indent="-228600" eaLnBrk="0" fontAlgn="base" hangingPunct="0">
              <a:spcBef>
                <a:spcPct val="0"/>
              </a:spcBef>
              <a:spcAft>
                <a:spcPct val="0"/>
              </a:spcAft>
              <a:defRPr>
                <a:solidFill>
                  <a:schemeClr val="tx1"/>
                </a:solidFill>
                <a:latin typeface="Garamond" charset="0"/>
                <a:ea typeface="Arial" charset="0"/>
                <a:cs typeface="Arial" charset="0"/>
              </a:defRPr>
            </a:lvl6pPr>
            <a:lvl7pPr marL="2971800" indent="-228600" eaLnBrk="0" fontAlgn="base" hangingPunct="0">
              <a:spcBef>
                <a:spcPct val="0"/>
              </a:spcBef>
              <a:spcAft>
                <a:spcPct val="0"/>
              </a:spcAft>
              <a:defRPr>
                <a:solidFill>
                  <a:schemeClr val="tx1"/>
                </a:solidFill>
                <a:latin typeface="Garamond" charset="0"/>
                <a:ea typeface="Arial" charset="0"/>
                <a:cs typeface="Arial" charset="0"/>
              </a:defRPr>
            </a:lvl7pPr>
            <a:lvl8pPr marL="3429000" indent="-228600" eaLnBrk="0" fontAlgn="base" hangingPunct="0">
              <a:spcBef>
                <a:spcPct val="0"/>
              </a:spcBef>
              <a:spcAft>
                <a:spcPct val="0"/>
              </a:spcAft>
              <a:defRPr>
                <a:solidFill>
                  <a:schemeClr val="tx1"/>
                </a:solidFill>
                <a:latin typeface="Garamond" charset="0"/>
                <a:ea typeface="Arial" charset="0"/>
                <a:cs typeface="Arial" charset="0"/>
              </a:defRPr>
            </a:lvl8pPr>
            <a:lvl9pPr marL="3886200" indent="-228600" eaLnBrk="0" fontAlgn="base" hangingPunct="0">
              <a:spcBef>
                <a:spcPct val="0"/>
              </a:spcBef>
              <a:spcAft>
                <a:spcPct val="0"/>
              </a:spcAft>
              <a:defRPr>
                <a:solidFill>
                  <a:schemeClr val="tx1"/>
                </a:solidFill>
                <a:latin typeface="Garamond" charset="0"/>
                <a:ea typeface="Arial" charset="0"/>
                <a:cs typeface="Arial" charset="0"/>
              </a:defRPr>
            </a:lvl9pPr>
          </a:lstStyle>
          <a:p>
            <a:pPr algn="ctr" eaLnBrk="1" hangingPunct="1"/>
            <a:endParaRPr lang="en-US" altLang="x-none">
              <a:solidFill>
                <a:srgbClr val="FFFFFF"/>
              </a:solidFill>
              <a:latin typeface="Constantia" charset="0"/>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a:t>Modifiez le style du titre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a:t>Modifiez les styles du texte du masque</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fr-CA"/>
          </a:p>
        </p:txBody>
      </p:sp>
      <p:sp>
        <p:nvSpPr>
          <p:cNvPr id="10" name="Footer Placeholder 5"/>
          <p:cNvSpPr>
            <a:spLocks noGrp="1"/>
          </p:cNvSpPr>
          <p:nvPr>
            <p:ph type="ftr" sz="quarter" idx="11"/>
          </p:nvPr>
        </p:nvSpPr>
        <p:spPr/>
        <p:txBody>
          <a:bodyPr/>
          <a:lstStyle>
            <a:lvl1pPr>
              <a:defRPr/>
            </a:lvl1pPr>
          </a:lstStyle>
          <a:p>
            <a:pPr>
              <a:defRPr/>
            </a:pPr>
            <a:endParaRPr lang="fr-CA"/>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48CB8EF4-5A1F-BE49-8462-635BA39F3D76}" type="slidenum">
              <a:rPr lang="fr-CA" altLang="fr-FR"/>
              <a:pPr>
                <a:defRPr/>
              </a:pPr>
              <a:t>‹N°›</a:t>
            </a:fld>
            <a:endParaRPr lang="fr-CA" altLang="fr-FR"/>
          </a:p>
        </p:txBody>
      </p:sp>
    </p:spTree>
    <p:extLst>
      <p:ext uri="{BB962C8B-B14F-4D97-AF65-F5344CB8AC3E}">
        <p14:creationId xmlns:p14="http://schemas.microsoft.com/office/powerpoint/2010/main" val="21025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fr-FR" altLang="fr-FR"/>
              <a:t>Modifiez le style du titre</a:t>
            </a:r>
            <a:endParaRPr lang="en-US" altLang="fr-F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Garamond" panose="02020404030301010803" pitchFamily="18" charset="0"/>
                <a:ea typeface="+mn-ea"/>
                <a:cs typeface="Arial" charset="0"/>
              </a:defRPr>
            </a:lvl1pPr>
          </a:lstStyle>
          <a:p>
            <a:pPr>
              <a:defRPr/>
            </a:pPr>
            <a:endParaRPr lang="fr-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Garamond" panose="02020404030301010803" pitchFamily="18" charset="0"/>
                <a:ea typeface="+mn-ea"/>
                <a:cs typeface="Arial" charset="0"/>
              </a:defRPr>
            </a:lvl1pPr>
          </a:lstStyle>
          <a:p>
            <a:pPr>
              <a:defRPr/>
            </a:pPr>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latin typeface="Garamond" panose="02020404030301010803" pitchFamily="18" charset="0"/>
                <a:ea typeface="+mn-ea"/>
                <a:cs typeface="Arial" panose="020B0604020202020204" pitchFamily="34" charset="0"/>
              </a:defRPr>
            </a:lvl1pPr>
          </a:lstStyle>
          <a:p>
            <a:pPr>
              <a:defRPr/>
            </a:pPr>
            <a:fld id="{65C18A22-4D50-194B-83B0-FD5E9BF8A9B1}" type="slidenum">
              <a:rPr lang="fr-CA" altLang="fr-FR"/>
              <a:pPr>
                <a:defRPr/>
              </a:pPr>
              <a:t>‹N°›</a:t>
            </a:fld>
            <a:endParaRPr lang="fr-CA" altLang="fr-F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Garamond" panose="02020404030301010803" pitchFamily="18" charset="0"/>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Garamond" panose="02020404030301010803" pitchFamily="18" charset="0"/>
                <a:ea typeface="+mn-ea"/>
              </a:endParaRPr>
            </a:p>
          </p:txBody>
        </p:sp>
      </p:grpSp>
    </p:spTree>
  </p:cSld>
  <p:clrMap bg1="lt1" tx1="dk1" bg2="lt2" tx2="dk2" accent1="accent1" accent2="accent2" accent3="accent3" accent4="accent4" accent5="accent5" accent6="accent6" hlink="hlink" folHlink="folHlink"/>
  <p:sldLayoutIdLst>
    <p:sldLayoutId id="2147483969" r:id="rId1"/>
    <p:sldLayoutId id="2147483960" r:id="rId2"/>
    <p:sldLayoutId id="2147483970" r:id="rId3"/>
    <p:sldLayoutId id="2147483961" r:id="rId4"/>
    <p:sldLayoutId id="2147483962" r:id="rId5"/>
    <p:sldLayoutId id="2147483963" r:id="rId6"/>
    <p:sldLayoutId id="2147483964" r:id="rId7"/>
    <p:sldLayoutId id="2147483965" r:id="rId8"/>
    <p:sldLayoutId id="2147483971" r:id="rId9"/>
    <p:sldLayoutId id="2147483966" r:id="rId10"/>
    <p:sldLayoutId id="214748396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choixv@gmail.com" TargetMode="External"/><Relationship Id="rId2" Type="http://schemas.openxmlformats.org/officeDocument/2006/relationships/hyperlink" Target="http://www.lechoixv.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lechoixv.com/blog/lassiette-vegane-est-elle-vraiment-moins-cruelle-et-destructri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ox.com/2014/8/21/6053187/cropland-map-food-fuel-animal-feed" TargetMode="External"/><Relationship Id="rId2" Type="http://schemas.openxmlformats.org/officeDocument/2006/relationships/hyperlink" Target="http://www.bbc.com/future/story/20160926-what-would-happen-if-the-world-suddenly-went-vegetaria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rcyforanimals.org/straws-arent-the-real-problem-fishing-ne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iencedaily.com/releases/2013/08/130801125704.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x.ac.uk/news/2018-06-01-new-estimates-environmental-cost-food"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choixv.com/blog/normes-sociales-deni-et-illusion" TargetMode="Externa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choixv.com/blog/la-viande-ethique-et-local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jamesclear.com/why-facts-dont-change-minds" TargetMode="External"/><Relationship Id="rId2" Type="http://schemas.openxmlformats.org/officeDocument/2006/relationships/hyperlink" Target="https://www.earthlinged.com/ebook" TargetMode="External"/><Relationship Id="rId1" Type="http://schemas.openxmlformats.org/officeDocument/2006/relationships/slideLayout" Target="../slideLayouts/slideLayout2.xml"/><Relationship Id="rId6" Type="http://schemas.openxmlformats.org/officeDocument/2006/relationships/hyperlink" Target="https://www.youtube.com/watch?time_continue=152&amp;v=vBx7MGIZ1fU&amp;fbclid=IwAR1yDakJmlX0tWMHDedvjONI7QdI19F5IiyjpB7Bm_eajGx8yURXS1rrDoA" TargetMode="External"/><Relationship Id="rId5" Type="http://schemas.openxmlformats.org/officeDocument/2006/relationships/hyperlink" Target="https://www.youtube.com/watch?v=bTeqU6_Jryc" TargetMode="External"/><Relationship Id="rId4" Type="http://schemas.openxmlformats.org/officeDocument/2006/relationships/hyperlink" Target="http://www.ox.ac.uk/news/2018-06-01-new-estimates-environmental-cost-food"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nutritionfacts.org/" TargetMode="External"/><Relationship Id="rId2" Type="http://schemas.openxmlformats.org/officeDocument/2006/relationships/hyperlink" Target="http://www.ox.ac.uk/news/2018-06-01-new-estimates-environmental-cost-food" TargetMode="External"/><Relationship Id="rId1" Type="http://schemas.openxmlformats.org/officeDocument/2006/relationships/slideLayout" Target="../slideLayouts/slideLayout2.xml"/><Relationship Id="rId4" Type="http://schemas.openxmlformats.org/officeDocument/2006/relationships/hyperlink" Target="http://proteinaholic.com/"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KArL5YjaL5U&amp;t=14s" TargetMode="External"/><Relationship Id="rId13" Type="http://schemas.openxmlformats.org/officeDocument/2006/relationships/hyperlink" Target="https://www.youtube.com/watch?v=UQAoTZ1wwE8" TargetMode="External"/><Relationship Id="rId3" Type="http://schemas.openxmlformats.org/officeDocument/2006/relationships/hyperlink" Target="https://www.youtube.com/watch?time_continue=4&amp;v=e81K2MSZ4Is" TargetMode="External"/><Relationship Id="rId7" Type="http://schemas.openxmlformats.org/officeDocument/2006/relationships/hyperlink" Target="http://www.peaceablekingdomfilm.org/" TargetMode="External"/><Relationship Id="rId12" Type="http://schemas.openxmlformats.org/officeDocument/2006/relationships/hyperlink" Target="http://maximumtolerateddose.vhx.tv/" TargetMode="External"/><Relationship Id="rId2" Type="http://schemas.openxmlformats.org/officeDocument/2006/relationships/hyperlink" Target="https://www.dominionmovement.com/watch" TargetMode="External"/><Relationship Id="rId16" Type="http://schemas.openxmlformats.org/officeDocument/2006/relationships/hyperlink" Target="https://www.youtube.com/watch?v=U9ALYh-8t2w&amp;fbclid=IwAR3JHpkLts32Kt4-vuim0xbF-RpwzGuIsS4Fio3Z1d-hXpGRfcv36xheW6o" TargetMode="External"/><Relationship Id="rId1" Type="http://schemas.openxmlformats.org/officeDocument/2006/relationships/slideLayout" Target="../slideLayouts/slideLayout2.xml"/><Relationship Id="rId6" Type="http://schemas.openxmlformats.org/officeDocument/2006/relationships/hyperlink" Target="https://www.youtube.com/watch?time_continue=1&amp;v=FDkcYWmio-U" TargetMode="External"/><Relationship Id="rId11" Type="http://schemas.openxmlformats.org/officeDocument/2006/relationships/hyperlink" Target="https://www.youtube.com/watch?v=MRYsIdeyKbw&amp;t=25s" TargetMode="External"/><Relationship Id="rId5" Type="http://schemas.openxmlformats.org/officeDocument/2006/relationships/hyperlink" Target="https://www.youtube.com/watch?v=ju7-n7wygP0" TargetMode="External"/><Relationship Id="rId15" Type="http://schemas.openxmlformats.org/officeDocument/2006/relationships/hyperlink" Target="https://www.facebook.com/mercyforanimals/videos/1996537403719534/UzpfSTg4MjE0NTY0NzoxMDE2MDY0OTc1MDk1NTY0OA/?comment_id=10160650115215648&amp;notif_id=1535677266900304&amp;notif_t=feedback_reaction_generic" TargetMode="External"/><Relationship Id="rId10" Type="http://schemas.openxmlformats.org/officeDocument/2006/relationships/hyperlink" Target="https://www.youtube.com/watch?v=OkuxYgBNv9c" TargetMode="External"/><Relationship Id="rId4" Type="http://schemas.openxmlformats.org/officeDocument/2006/relationships/hyperlink" Target="https://www.youtube.com/watch?v=UcN7SGGoCNI" TargetMode="External"/><Relationship Id="rId9" Type="http://schemas.openxmlformats.org/officeDocument/2006/relationships/hyperlink" Target="https://www.youtube.com/watch?v=32IDVdgmzKA" TargetMode="External"/><Relationship Id="rId14" Type="http://schemas.openxmlformats.org/officeDocument/2006/relationships/hyperlink" Target="https://www.youtube.com/watch?v=TeIOEdvtuHA&amp;t=1s"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youtube.com/watch?v=EkYw-OMYQpg" TargetMode="External"/><Relationship Id="rId13" Type="http://schemas.openxmlformats.org/officeDocument/2006/relationships/hyperlink" Target="https://www.youtube.com/watch?v=gDyEDX9SH0Y" TargetMode="External"/><Relationship Id="rId3" Type="http://schemas.openxmlformats.org/officeDocument/2006/relationships/hyperlink" Target="https://www.youtube.com/watch?v=msyf4c5x7EY" TargetMode="External"/><Relationship Id="rId7" Type="http://schemas.openxmlformats.org/officeDocument/2006/relationships/hyperlink" Target="https://www.youtube.com/watch?v=aeAzzVF5gMc" TargetMode="External"/><Relationship Id="rId12" Type="http://schemas.openxmlformats.org/officeDocument/2006/relationships/hyperlink" Target="https://www.youtube.com/watch?v=enl6qLgckbU" TargetMode="External"/><Relationship Id="rId17" Type="http://schemas.openxmlformats.org/officeDocument/2006/relationships/hyperlink" Target="https://www.thedodo.com/on-the-farm" TargetMode="External"/><Relationship Id="rId2" Type="http://schemas.openxmlformats.org/officeDocument/2006/relationships/hyperlink" Target="https://www.youtube.com/watch?time_continue=2&amp;v=__7K2GSz6hQ" TargetMode="External"/><Relationship Id="rId16" Type="http://schemas.openxmlformats.org/officeDocument/2006/relationships/hyperlink" Target="https://www.youtube.com/watch?v=tYIsQA35P0I" TargetMode="External"/><Relationship Id="rId1" Type="http://schemas.openxmlformats.org/officeDocument/2006/relationships/slideLayout" Target="../slideLayouts/slideLayout2.xml"/><Relationship Id="rId6" Type="http://schemas.openxmlformats.org/officeDocument/2006/relationships/hyperlink" Target="https://www.youtube.com/watch?v=PPSRw5L3g7g" TargetMode="External"/><Relationship Id="rId11" Type="http://schemas.openxmlformats.org/officeDocument/2006/relationships/hyperlink" Target="https://www.youtube.com/watch?v=kWMP3xcXyaY" TargetMode="External"/><Relationship Id="rId5" Type="http://schemas.openxmlformats.org/officeDocument/2006/relationships/hyperlink" Target="https://www.youtube.com/watch?v=KZZ9rMN5coY" TargetMode="External"/><Relationship Id="rId15" Type="http://schemas.openxmlformats.org/officeDocument/2006/relationships/hyperlink" Target="https://www.facebook.com/FunniestFamilyMoments/videos/531746807291749/" TargetMode="External"/><Relationship Id="rId10" Type="http://schemas.openxmlformats.org/officeDocument/2006/relationships/hyperlink" Target="https://www.youtube.com/watch?v=zSC0EzteRyw" TargetMode="External"/><Relationship Id="rId4" Type="http://schemas.openxmlformats.org/officeDocument/2006/relationships/hyperlink" Target="https://www.youtube.com/watch?v=oMIviiOpnyc" TargetMode="External"/><Relationship Id="rId9" Type="http://schemas.openxmlformats.org/officeDocument/2006/relationships/hyperlink" Target="https://www.youtube.com/watch?v=kXDmWYZ808I" TargetMode="External"/><Relationship Id="rId14" Type="http://schemas.openxmlformats.org/officeDocument/2006/relationships/hyperlink" Target="https://www.facebook.com/garytvcom/videos/1832190666836173/UzpfSTg4MjE0NTY0NzoxMDE2MTA0MTA2MjU5NTY0OA/"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lechoixv.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371600"/>
            <a:ext cx="8280920" cy="2273424"/>
          </a:xfrm>
        </p:spPr>
        <p:txBody>
          <a:bodyPr>
            <a:normAutofit/>
          </a:bodyPr>
          <a:lstStyle/>
          <a:p>
            <a:pPr algn="ctr" eaLnBrk="1" fontAlgn="auto" hangingPunct="1">
              <a:spcAft>
                <a:spcPts val="0"/>
              </a:spcAft>
              <a:defRPr/>
            </a:pPr>
            <a:r>
              <a:rPr lang="fr-CA" dirty="0"/>
              <a:t>Les humains </a:t>
            </a:r>
            <a:r>
              <a:rPr lang="fr-CA"/>
              <a:t>et "les autres"</a:t>
            </a:r>
            <a:br>
              <a:rPr lang="fr-CA"/>
            </a:br>
            <a:r>
              <a:rPr lang="fr-CA"/>
              <a:t>www.lechoixv.com </a:t>
            </a:r>
            <a:endParaRPr lang="fr-CA" dirty="0"/>
          </a:p>
        </p:txBody>
      </p:sp>
      <p:sp>
        <p:nvSpPr>
          <p:cNvPr id="5123" name="Rectangle 3"/>
          <p:cNvSpPr>
            <a:spLocks noGrp="1" noChangeArrowheads="1"/>
          </p:cNvSpPr>
          <p:nvPr>
            <p:ph type="subTitle" idx="1"/>
          </p:nvPr>
        </p:nvSpPr>
        <p:spPr>
          <a:xfrm>
            <a:off x="1403350" y="3860800"/>
            <a:ext cx="6945313" cy="1990725"/>
          </a:xfrm>
        </p:spPr>
        <p:txBody>
          <a:bodyPr/>
          <a:lstStyle/>
          <a:p>
            <a:pPr marR="0" eaLnBrk="1" hangingPunct="1">
              <a:lnSpc>
                <a:spcPct val="90000"/>
              </a:lnSpc>
            </a:pPr>
            <a:r>
              <a:rPr lang="fr-CA" altLang="fr-FR" sz="2400" dirty="0"/>
              <a:t>Pascal Bédard</a:t>
            </a:r>
          </a:p>
          <a:p>
            <a:pPr marR="0" eaLnBrk="1" hangingPunct="1">
              <a:lnSpc>
                <a:spcPct val="90000"/>
              </a:lnSpc>
            </a:pPr>
            <a:r>
              <a:rPr lang="fr-CA" altLang="fr-FR" sz="2400" dirty="0">
                <a:hlinkClick r:id="rId2"/>
              </a:rPr>
              <a:t>www.lechoixv.com</a:t>
            </a:r>
            <a:r>
              <a:rPr lang="fr-CA" altLang="fr-FR" sz="2400" dirty="0"/>
              <a:t> </a:t>
            </a:r>
          </a:p>
          <a:p>
            <a:pPr marR="0" eaLnBrk="1" hangingPunct="1">
              <a:lnSpc>
                <a:spcPct val="90000"/>
              </a:lnSpc>
            </a:pPr>
            <a:r>
              <a:rPr lang="fr-CA" altLang="fr-FR" sz="2400" dirty="0">
                <a:hlinkClick r:id="rId3"/>
              </a:rPr>
              <a:t>lechoixv@gmail.com</a:t>
            </a:r>
            <a:r>
              <a:rPr lang="fr-CA" altLang="fr-FR" sz="2400" dirty="0"/>
              <a:t> </a:t>
            </a:r>
          </a:p>
          <a:p>
            <a:pPr marR="0" eaLnBrk="1" hangingPunct="1">
              <a:lnSpc>
                <a:spcPct val="90000"/>
              </a:lnSpc>
            </a:pPr>
            <a:r>
              <a:rPr lang="fr-CA" altLang="fr-FR" sz="2400" dirty="0"/>
              <a:t>AV </a:t>
            </a:r>
            <a:r>
              <a:rPr lang="fr-CA" altLang="fr-FR" sz="2400" dirty="0" err="1"/>
              <a:t>Montreal</a:t>
            </a:r>
            <a:endParaRPr lang="fr-CA" altLang="fr-FR" sz="2400" dirty="0"/>
          </a:p>
          <a:p>
            <a:pPr marR="0" eaLnBrk="1" hangingPunct="1">
              <a:lnSpc>
                <a:spcPct val="90000"/>
              </a:lnSpc>
            </a:pPr>
            <a:r>
              <a:rPr lang="fr-CA" altLang="fr-FR" sz="2400" dirty="0"/>
              <a:t>(Références à la fin)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16DD8-53D2-4534-B31E-A583F6BA673E}"/>
              </a:ext>
            </a:extLst>
          </p:cNvPr>
          <p:cNvSpPr>
            <a:spLocks noGrp="1"/>
          </p:cNvSpPr>
          <p:nvPr>
            <p:ph type="title"/>
          </p:nvPr>
        </p:nvSpPr>
        <p:spPr/>
        <p:txBody>
          <a:bodyPr/>
          <a:lstStyle/>
          <a:p>
            <a:pPr algn="ctr"/>
            <a:r>
              <a:rPr lang="fr-CA"/>
              <a:t>Physiologie-métabolisme</a:t>
            </a:r>
            <a:endParaRPr lang="fr-CA" dirty="0"/>
          </a:p>
        </p:txBody>
      </p:sp>
      <p:sp>
        <p:nvSpPr>
          <p:cNvPr id="3" name="Espace réservé du contenu 2">
            <a:extLst>
              <a:ext uri="{FF2B5EF4-FFF2-40B4-BE49-F238E27FC236}">
                <a16:creationId xmlns:a16="http://schemas.microsoft.com/office/drawing/2014/main" id="{4319C43E-501B-4436-9374-98496F820EB3}"/>
              </a:ext>
            </a:extLst>
          </p:cNvPr>
          <p:cNvSpPr>
            <a:spLocks noGrp="1"/>
          </p:cNvSpPr>
          <p:nvPr>
            <p:ph idx="1"/>
          </p:nvPr>
        </p:nvSpPr>
        <p:spPr>
          <a:xfrm>
            <a:off x="457200" y="1935163"/>
            <a:ext cx="8229600" cy="1349821"/>
          </a:xfrm>
        </p:spPr>
        <p:txBody>
          <a:bodyPr/>
          <a:lstStyle/>
          <a:p>
            <a:r>
              <a:rPr lang="fr-CA" dirty="0"/>
              <a:t>L’humain est de la famille des « grands primates »</a:t>
            </a:r>
          </a:p>
          <a:p>
            <a:pPr lvl="1"/>
            <a:r>
              <a:rPr lang="fr-CA" dirty="0"/>
              <a:t>Gorilles, chimpanzés, etc.</a:t>
            </a:r>
          </a:p>
          <a:p>
            <a:pPr lvl="1"/>
            <a:r>
              <a:rPr lang="fr-CA" dirty="0"/>
              <a:t>95% à 100% « végés »… et TRES puissants!</a:t>
            </a:r>
          </a:p>
        </p:txBody>
      </p:sp>
      <p:pic>
        <p:nvPicPr>
          <p:cNvPr id="4" name="Image 3">
            <a:extLst>
              <a:ext uri="{FF2B5EF4-FFF2-40B4-BE49-F238E27FC236}">
                <a16:creationId xmlns:a16="http://schemas.microsoft.com/office/drawing/2014/main" id="{804A1CC5-136A-4A5B-9E8F-5ABD9334CD3D}"/>
              </a:ext>
            </a:extLst>
          </p:cNvPr>
          <p:cNvPicPr>
            <a:picLocks noChangeAspect="1"/>
          </p:cNvPicPr>
          <p:nvPr/>
        </p:nvPicPr>
        <p:blipFill>
          <a:blip r:embed="rId2"/>
          <a:stretch>
            <a:fillRect/>
          </a:stretch>
        </p:blipFill>
        <p:spPr>
          <a:xfrm>
            <a:off x="1763688" y="3573016"/>
            <a:ext cx="5400600" cy="3074096"/>
          </a:xfrm>
          <a:prstGeom prst="rect">
            <a:avLst/>
          </a:prstGeom>
        </p:spPr>
      </p:pic>
    </p:spTree>
    <p:extLst>
      <p:ext uri="{BB962C8B-B14F-4D97-AF65-F5344CB8AC3E}">
        <p14:creationId xmlns:p14="http://schemas.microsoft.com/office/powerpoint/2010/main" val="192571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3F3C6-8617-44A2-828C-EED609E61C7A}"/>
              </a:ext>
            </a:extLst>
          </p:cNvPr>
          <p:cNvSpPr>
            <a:spLocks noGrp="1"/>
          </p:cNvSpPr>
          <p:nvPr>
            <p:ph type="title"/>
          </p:nvPr>
        </p:nvSpPr>
        <p:spPr/>
        <p:txBody>
          <a:bodyPr>
            <a:normAutofit/>
          </a:bodyPr>
          <a:lstStyle/>
          <a:p>
            <a:pPr algn="ctr"/>
            <a:r>
              <a:rPr lang="fr-CA" dirty="0"/>
              <a:t>Air et climat</a:t>
            </a:r>
          </a:p>
        </p:txBody>
      </p:sp>
      <p:sp>
        <p:nvSpPr>
          <p:cNvPr id="3" name="Espace réservé du contenu 2">
            <a:extLst>
              <a:ext uri="{FF2B5EF4-FFF2-40B4-BE49-F238E27FC236}">
                <a16:creationId xmlns:a16="http://schemas.microsoft.com/office/drawing/2014/main" id="{58FB8EA1-C3BD-45BB-951F-A8208AD57CE8}"/>
              </a:ext>
            </a:extLst>
          </p:cNvPr>
          <p:cNvSpPr>
            <a:spLocks noGrp="1"/>
          </p:cNvSpPr>
          <p:nvPr>
            <p:ph idx="1"/>
          </p:nvPr>
        </p:nvSpPr>
        <p:spPr/>
        <p:txBody>
          <a:bodyPr>
            <a:normAutofit fontScale="85000" lnSpcReduction="20000"/>
          </a:bodyPr>
          <a:lstStyle/>
          <a:p>
            <a:r>
              <a:rPr lang="fr-CA" dirty="0"/>
              <a:t>L’élevage animal produit </a:t>
            </a:r>
            <a:r>
              <a:rPr lang="fr-CA" b="1" i="1" dirty="0"/>
              <a:t>AU  MOINS 10 fois plus</a:t>
            </a:r>
            <a:r>
              <a:rPr lang="fr-CA" i="1" dirty="0"/>
              <a:t> </a:t>
            </a:r>
            <a:r>
              <a:rPr lang="fr-CA" dirty="0"/>
              <a:t>de gaz responsables de dérèglements climatiques que la nourriture végétale.</a:t>
            </a:r>
          </a:p>
          <a:p>
            <a:endParaRPr lang="fr-CA" dirty="0"/>
          </a:p>
          <a:p>
            <a:r>
              <a:rPr lang="fr-CA" dirty="0"/>
              <a:t>La production de nourriture d'origine animale est </a:t>
            </a:r>
            <a:r>
              <a:rPr lang="fr-CA" b="1" i="1" dirty="0"/>
              <a:t>PLUS polluante que toutes les émissions du transport mondial</a:t>
            </a:r>
            <a:r>
              <a:rPr lang="fr-CA" dirty="0"/>
              <a:t>: autos, camions, trains, avions, bateaux, etc.</a:t>
            </a:r>
          </a:p>
          <a:p>
            <a:endParaRPr lang="fr-CA" dirty="0"/>
          </a:p>
          <a:p>
            <a:r>
              <a:rPr lang="fr-CA" dirty="0"/>
              <a:t>Ceci est le cas MEME pour les "pires" sources végétales transportées sur de longues distances et pas du tout "bio".</a:t>
            </a:r>
          </a:p>
          <a:p>
            <a:endParaRPr lang="fr-CA" dirty="0"/>
          </a:p>
          <a:p>
            <a:r>
              <a:rPr lang="fr-CA" dirty="0">
                <a:hlinkClick r:id="rId2"/>
              </a:rPr>
              <a:t>https://www.lechoixv.com/blog/lassiette-vegane-est-elle-vraiment-moins-cruelle-et-destructrice</a:t>
            </a:r>
            <a:r>
              <a:rPr lang="fr-CA" dirty="0"/>
              <a:t> </a:t>
            </a:r>
          </a:p>
        </p:txBody>
      </p:sp>
    </p:spTree>
    <p:extLst>
      <p:ext uri="{BB962C8B-B14F-4D97-AF65-F5344CB8AC3E}">
        <p14:creationId xmlns:p14="http://schemas.microsoft.com/office/powerpoint/2010/main" val="75238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F5955-C484-4AFB-B9FB-0E6813A43AD2}"/>
              </a:ext>
            </a:extLst>
          </p:cNvPr>
          <p:cNvSpPr>
            <a:spLocks noGrp="1"/>
          </p:cNvSpPr>
          <p:nvPr>
            <p:ph type="title"/>
          </p:nvPr>
        </p:nvSpPr>
        <p:spPr/>
        <p:txBody>
          <a:bodyPr/>
          <a:lstStyle/>
          <a:p>
            <a:pPr algn="ctr"/>
            <a:r>
              <a:rPr lang="fr-CA" dirty="0"/>
              <a:t>L’eau</a:t>
            </a:r>
          </a:p>
        </p:txBody>
      </p:sp>
      <p:sp>
        <p:nvSpPr>
          <p:cNvPr id="3" name="Espace réservé du contenu 2">
            <a:extLst>
              <a:ext uri="{FF2B5EF4-FFF2-40B4-BE49-F238E27FC236}">
                <a16:creationId xmlns:a16="http://schemas.microsoft.com/office/drawing/2014/main" id="{345B74D1-08C6-4F2C-B1DA-FC1EABFA5054}"/>
              </a:ext>
            </a:extLst>
          </p:cNvPr>
          <p:cNvSpPr>
            <a:spLocks noGrp="1"/>
          </p:cNvSpPr>
          <p:nvPr>
            <p:ph idx="1"/>
          </p:nvPr>
        </p:nvSpPr>
        <p:spPr/>
        <p:txBody>
          <a:bodyPr/>
          <a:lstStyle/>
          <a:p>
            <a:r>
              <a:rPr lang="fr-CA" dirty="0"/>
              <a:t>L’élevage animal utilise </a:t>
            </a:r>
            <a:r>
              <a:rPr lang="fr-CA" b="1" i="1" dirty="0"/>
              <a:t>1000 à 10 000 fois plus d’eau</a:t>
            </a:r>
            <a:r>
              <a:rPr lang="fr-CA" dirty="0"/>
              <a:t> que l ’agriculture végétale.</a:t>
            </a:r>
          </a:p>
          <a:p>
            <a:endParaRPr lang="fr-CA" dirty="0"/>
          </a:p>
          <a:p>
            <a:r>
              <a:rPr lang="fr-CA" dirty="0"/>
              <a:t>Si vous passez d'une consommation "typique" de produits animaux du genre viande, fromage, œufs, etc. à une vie végane, </a:t>
            </a:r>
            <a:r>
              <a:rPr lang="fr-CA" b="1" i="1" dirty="0"/>
              <a:t>vous pourriez laisser votre douche rouler 24h par jour toute l'année</a:t>
            </a:r>
            <a:r>
              <a:rPr lang="fr-CA" i="1" dirty="0"/>
              <a:t> </a:t>
            </a:r>
            <a:r>
              <a:rPr lang="fr-CA" dirty="0"/>
              <a:t>et MALGRÉ TOUT consommer au total moins d'eau par année que dans votre vie avec consommation de produits animaux.</a:t>
            </a:r>
          </a:p>
        </p:txBody>
      </p:sp>
    </p:spTree>
    <p:extLst>
      <p:ext uri="{BB962C8B-B14F-4D97-AF65-F5344CB8AC3E}">
        <p14:creationId xmlns:p14="http://schemas.microsoft.com/office/powerpoint/2010/main" val="120140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D1471-2A7B-43C2-A0A4-567D6539C9FF}"/>
              </a:ext>
            </a:extLst>
          </p:cNvPr>
          <p:cNvSpPr>
            <a:spLocks noGrp="1"/>
          </p:cNvSpPr>
          <p:nvPr>
            <p:ph type="title"/>
          </p:nvPr>
        </p:nvSpPr>
        <p:spPr>
          <a:xfrm>
            <a:off x="457200" y="704850"/>
            <a:ext cx="8229600" cy="923950"/>
          </a:xfrm>
        </p:spPr>
        <p:txBody>
          <a:bodyPr>
            <a:normAutofit fontScale="90000"/>
          </a:bodyPr>
          <a:lstStyle/>
          <a:p>
            <a:r>
              <a:rPr lang="fr-CA" dirty="0"/>
              <a:t>Empreinte écologique et gaspillage</a:t>
            </a:r>
          </a:p>
        </p:txBody>
      </p:sp>
      <p:sp>
        <p:nvSpPr>
          <p:cNvPr id="3" name="Espace réservé du contenu 2">
            <a:extLst>
              <a:ext uri="{FF2B5EF4-FFF2-40B4-BE49-F238E27FC236}">
                <a16:creationId xmlns:a16="http://schemas.microsoft.com/office/drawing/2014/main" id="{44D601F5-6067-44C0-AAF1-8D0948D25F07}"/>
              </a:ext>
            </a:extLst>
          </p:cNvPr>
          <p:cNvSpPr>
            <a:spLocks noGrp="1"/>
          </p:cNvSpPr>
          <p:nvPr>
            <p:ph idx="1"/>
          </p:nvPr>
        </p:nvSpPr>
        <p:spPr/>
        <p:txBody>
          <a:bodyPr>
            <a:normAutofit fontScale="92500"/>
          </a:bodyPr>
          <a:lstStyle/>
          <a:p>
            <a:r>
              <a:rPr lang="fr-CA" dirty="0"/>
              <a:t>La consommation de produits animaux d'une famille moyenne de 4 (2 enfants + 2 adultes) donne une pollution annuelle </a:t>
            </a:r>
            <a:r>
              <a:rPr lang="fr-CA" dirty="0">
                <a:hlinkClick r:id="rId2"/>
              </a:rPr>
              <a:t>équivalente à l'utilisation fréquente de 2 voitures</a:t>
            </a:r>
            <a:r>
              <a:rPr lang="fr-CA" dirty="0"/>
              <a:t>…</a:t>
            </a:r>
          </a:p>
          <a:p>
            <a:endParaRPr lang="fr-CA" dirty="0"/>
          </a:p>
          <a:p>
            <a:r>
              <a:rPr lang="fr-CA" dirty="0"/>
              <a:t>Il faut environ </a:t>
            </a:r>
            <a:r>
              <a:rPr lang="fr-CA" dirty="0">
                <a:hlinkClick r:id="rId3"/>
              </a:rPr>
              <a:t>100 calories de "grains"</a:t>
            </a:r>
            <a:r>
              <a:rPr lang="fr-CA" dirty="0"/>
              <a:t> (soya, blé, etc.) pour produire 12 calories de poulet et 3 calories de bœuf. </a:t>
            </a:r>
          </a:p>
          <a:p>
            <a:endParaRPr lang="fr-CA" dirty="0"/>
          </a:p>
          <a:p>
            <a:r>
              <a:rPr lang="fr-CA" dirty="0"/>
              <a:t>Autrement dit, ça prend infiniment plus de ressources pour produire 100 calories animales que pour produire 100 calories végétales… gaspillage astronomique de ressources.</a:t>
            </a:r>
          </a:p>
        </p:txBody>
      </p:sp>
    </p:spTree>
    <p:extLst>
      <p:ext uri="{BB962C8B-B14F-4D97-AF65-F5344CB8AC3E}">
        <p14:creationId xmlns:p14="http://schemas.microsoft.com/office/powerpoint/2010/main" val="387491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C3E71-5541-4730-AA24-67604530924B}"/>
              </a:ext>
            </a:extLst>
          </p:cNvPr>
          <p:cNvSpPr>
            <a:spLocks noGrp="1"/>
          </p:cNvSpPr>
          <p:nvPr>
            <p:ph type="title"/>
          </p:nvPr>
        </p:nvSpPr>
        <p:spPr/>
        <p:txBody>
          <a:bodyPr/>
          <a:lstStyle/>
          <a:p>
            <a:r>
              <a:rPr lang="fr-CA" dirty="0"/>
              <a:t>L’élevage accapare tout l’espace</a:t>
            </a:r>
          </a:p>
        </p:txBody>
      </p:sp>
      <p:sp>
        <p:nvSpPr>
          <p:cNvPr id="3" name="Espace réservé du contenu 2">
            <a:extLst>
              <a:ext uri="{FF2B5EF4-FFF2-40B4-BE49-F238E27FC236}">
                <a16:creationId xmlns:a16="http://schemas.microsoft.com/office/drawing/2014/main" id="{78C2E28A-1507-44BC-BC3E-6ED5996E31BA}"/>
              </a:ext>
            </a:extLst>
          </p:cNvPr>
          <p:cNvSpPr>
            <a:spLocks noGrp="1"/>
          </p:cNvSpPr>
          <p:nvPr>
            <p:ph idx="1"/>
          </p:nvPr>
        </p:nvSpPr>
        <p:spPr/>
        <p:txBody>
          <a:bodyPr>
            <a:normAutofit fontScale="92500" lnSpcReduction="10000"/>
          </a:bodyPr>
          <a:lstStyle/>
          <a:p>
            <a:r>
              <a:rPr lang="fr-CA" dirty="0"/>
              <a:t>La nourriture d'origine animale donne 37% de toutes les protéines et 18% de toutes les calories, mais accapare 83% des terres agricoles.</a:t>
            </a:r>
          </a:p>
          <a:p>
            <a:endParaRPr lang="fr-CA" dirty="0"/>
          </a:p>
          <a:p>
            <a:r>
              <a:rPr lang="fr-CA" b="1" i="1" dirty="0"/>
              <a:t>Un monde entièrement végé permettrait de retourner AU MOINS 33% de toutes les terres cultivées du monde à l'état 100% sauvage</a:t>
            </a:r>
            <a:r>
              <a:rPr lang="fr-CA" dirty="0"/>
              <a:t>.</a:t>
            </a:r>
          </a:p>
          <a:p>
            <a:endParaRPr lang="fr-CA" dirty="0"/>
          </a:p>
          <a:p>
            <a:r>
              <a:rPr lang="fr-CA" dirty="0"/>
              <a:t>Un monde sans produits animaux réduirait de BEAUCOUP les problèmes de </a:t>
            </a:r>
            <a:r>
              <a:rPr lang="fr-CA" b="1" i="1" dirty="0"/>
              <a:t>déforestation, extinction des espèces, empiètement de territoire sauvage, morts d'animaux et de végétaux sauvages, désertification, famines</a:t>
            </a:r>
            <a:r>
              <a:rPr lang="fr-CA" dirty="0"/>
              <a:t>, etc.</a:t>
            </a:r>
          </a:p>
        </p:txBody>
      </p:sp>
    </p:spTree>
    <p:extLst>
      <p:ext uri="{BB962C8B-B14F-4D97-AF65-F5344CB8AC3E}">
        <p14:creationId xmlns:p14="http://schemas.microsoft.com/office/powerpoint/2010/main" val="3891739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D6B62-5BEC-45FE-B5E3-6149E2F1F3C3}"/>
              </a:ext>
            </a:extLst>
          </p:cNvPr>
          <p:cNvSpPr>
            <a:spLocks noGrp="1"/>
          </p:cNvSpPr>
          <p:nvPr>
            <p:ph type="title"/>
          </p:nvPr>
        </p:nvSpPr>
        <p:spPr/>
        <p:txBody>
          <a:bodyPr/>
          <a:lstStyle/>
          <a:p>
            <a:pPr algn="ctr"/>
            <a:r>
              <a:rPr lang="fr-CA" dirty="0"/>
              <a:t>Poisson et « fruits de mer »</a:t>
            </a:r>
          </a:p>
        </p:txBody>
      </p:sp>
      <p:sp>
        <p:nvSpPr>
          <p:cNvPr id="3" name="Espace réservé du contenu 2">
            <a:extLst>
              <a:ext uri="{FF2B5EF4-FFF2-40B4-BE49-F238E27FC236}">
                <a16:creationId xmlns:a16="http://schemas.microsoft.com/office/drawing/2014/main" id="{C273D409-088A-40AB-BA8A-130B9850F93A}"/>
              </a:ext>
            </a:extLst>
          </p:cNvPr>
          <p:cNvSpPr>
            <a:spLocks noGrp="1"/>
          </p:cNvSpPr>
          <p:nvPr>
            <p:ph idx="1"/>
          </p:nvPr>
        </p:nvSpPr>
        <p:spPr/>
        <p:txBody>
          <a:bodyPr>
            <a:normAutofit fontScale="92500" lnSpcReduction="20000"/>
          </a:bodyPr>
          <a:lstStyle/>
          <a:p>
            <a:r>
              <a:rPr lang="fr-CA" dirty="0">
                <a:hlinkClick r:id="rId2"/>
              </a:rPr>
              <a:t>La pêche industrielle est une catastrophe écologique</a:t>
            </a:r>
            <a:r>
              <a:rPr lang="fr-CA" dirty="0"/>
              <a:t>: les filets gigantesques et des "lignes de pêche" de 20 km et plus avec hameçons tuent BEAUCOUP "d'espèces secondaires" dans le processus.</a:t>
            </a:r>
          </a:p>
          <a:p>
            <a:endParaRPr lang="fr-CA" dirty="0"/>
          </a:p>
          <a:p>
            <a:r>
              <a:rPr lang="fr-CA" dirty="0"/>
              <a:t>Les espèces non désirées sont simplement rejetées (tous meurent dans le processus): dauphins, phoques, baleines, épaulards, requins, tortues, autres sortes de poissons, etc. </a:t>
            </a:r>
          </a:p>
          <a:p>
            <a:endParaRPr lang="fr-CA" dirty="0"/>
          </a:p>
          <a:p>
            <a:r>
              <a:rPr lang="fr-CA" dirty="0"/>
              <a:t>Les filets usés sont jetés à la mer… il y en a tellement que les animaux grands et petits se prennent dedans et meurent en quantités incalculables, et les filets abandonnés forment des îles de déchets de la grosseur de la France.</a:t>
            </a:r>
          </a:p>
        </p:txBody>
      </p:sp>
    </p:spTree>
    <p:extLst>
      <p:ext uri="{BB962C8B-B14F-4D97-AF65-F5344CB8AC3E}">
        <p14:creationId xmlns:p14="http://schemas.microsoft.com/office/powerpoint/2010/main" val="323622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8B708-F3AD-4C15-89EC-C9633B07ADD5}"/>
              </a:ext>
            </a:extLst>
          </p:cNvPr>
          <p:cNvSpPr>
            <a:spLocks noGrp="1"/>
          </p:cNvSpPr>
          <p:nvPr>
            <p:ph type="title"/>
          </p:nvPr>
        </p:nvSpPr>
        <p:spPr/>
        <p:txBody>
          <a:bodyPr/>
          <a:lstStyle/>
          <a:p>
            <a:pPr algn="ctr"/>
            <a:r>
              <a:rPr lang="fr-CA" dirty="0"/>
              <a:t>Nourrir la planète</a:t>
            </a:r>
          </a:p>
        </p:txBody>
      </p:sp>
      <p:sp>
        <p:nvSpPr>
          <p:cNvPr id="3" name="Espace réservé du contenu 2">
            <a:extLst>
              <a:ext uri="{FF2B5EF4-FFF2-40B4-BE49-F238E27FC236}">
                <a16:creationId xmlns:a16="http://schemas.microsoft.com/office/drawing/2014/main" id="{00ACA96B-634A-4258-873A-423E2F564757}"/>
              </a:ext>
            </a:extLst>
          </p:cNvPr>
          <p:cNvSpPr>
            <a:spLocks noGrp="1"/>
          </p:cNvSpPr>
          <p:nvPr>
            <p:ph idx="1"/>
          </p:nvPr>
        </p:nvSpPr>
        <p:spPr/>
        <p:txBody>
          <a:bodyPr>
            <a:normAutofit fontScale="85000" lnSpcReduction="10000"/>
          </a:bodyPr>
          <a:lstStyle/>
          <a:p>
            <a:r>
              <a:rPr lang="fr-CA" dirty="0"/>
              <a:t>Si le monde "virait végan", il y aurait assez de nourriture (calories) pour </a:t>
            </a:r>
            <a:r>
              <a:rPr lang="fr-CA" dirty="0">
                <a:hlinkClick r:id="rId2"/>
              </a:rPr>
              <a:t>AU MOINS 2 à 3 milliards de personnes de plus</a:t>
            </a:r>
            <a:r>
              <a:rPr lang="fr-CA" dirty="0"/>
              <a:t>.</a:t>
            </a:r>
          </a:p>
          <a:p>
            <a:endParaRPr lang="fr-CA" dirty="0"/>
          </a:p>
          <a:p>
            <a:r>
              <a:rPr lang="fr-CA" dirty="0"/>
              <a:t>Et ce avec MOINS de terres totales cultivées, moins de pollution, moins de dérèglements climatiques, moins d'extinction des espèces, moins de morts d'animaux sauvages et beaucoup moins de destruction des océans et des stocks de poissons!! </a:t>
            </a:r>
          </a:p>
          <a:p>
            <a:endParaRPr lang="fr-CA" dirty="0"/>
          </a:p>
          <a:p>
            <a:r>
              <a:rPr lang="fr-CA" dirty="0"/>
              <a:t>Ceci tient compte de tous les "oui mais" que vous pourrez lire: moins bonne productivité des sols dans certains secteurs, faible possibilité de pousser des plantes dans les terres où le bétail broute, transport et utilisation de pétrole dans la production, etc.</a:t>
            </a:r>
          </a:p>
        </p:txBody>
      </p:sp>
    </p:spTree>
    <p:extLst>
      <p:ext uri="{BB962C8B-B14F-4D97-AF65-F5344CB8AC3E}">
        <p14:creationId xmlns:p14="http://schemas.microsoft.com/office/powerpoint/2010/main" val="2739672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7F424-0E04-4B91-A57C-4BE8BD36C542}"/>
              </a:ext>
            </a:extLst>
          </p:cNvPr>
          <p:cNvSpPr>
            <a:spLocks noGrp="1"/>
          </p:cNvSpPr>
          <p:nvPr>
            <p:ph type="title"/>
          </p:nvPr>
        </p:nvSpPr>
        <p:spPr/>
        <p:txBody>
          <a:bodyPr/>
          <a:lstStyle/>
          <a:p>
            <a:pPr algn="ctr"/>
            <a:r>
              <a:rPr lang="fr-CA" dirty="0"/>
              <a:t>C’est clair!</a:t>
            </a:r>
          </a:p>
        </p:txBody>
      </p:sp>
      <p:pic>
        <p:nvPicPr>
          <p:cNvPr id="4" name="Espace réservé du contenu 3">
            <a:extLst>
              <a:ext uri="{FF2B5EF4-FFF2-40B4-BE49-F238E27FC236}">
                <a16:creationId xmlns:a16="http://schemas.microsoft.com/office/drawing/2014/main" id="{36EB63EF-92C6-4889-BAD2-5B14C633479E}"/>
              </a:ext>
            </a:extLst>
          </p:cNvPr>
          <p:cNvPicPr>
            <a:picLocks noGrp="1" noChangeAspect="1"/>
          </p:cNvPicPr>
          <p:nvPr>
            <p:ph idx="1"/>
          </p:nvPr>
        </p:nvPicPr>
        <p:blipFill>
          <a:blip r:embed="rId2"/>
          <a:stretch>
            <a:fillRect/>
          </a:stretch>
        </p:blipFill>
        <p:spPr>
          <a:xfrm>
            <a:off x="1057757" y="1935163"/>
            <a:ext cx="7028485" cy="4389437"/>
          </a:xfrm>
          <a:prstGeom prst="rect">
            <a:avLst/>
          </a:prstGeom>
        </p:spPr>
      </p:pic>
      <p:sp>
        <p:nvSpPr>
          <p:cNvPr id="3" name="ZoneTexte 2">
            <a:extLst>
              <a:ext uri="{FF2B5EF4-FFF2-40B4-BE49-F238E27FC236}">
                <a16:creationId xmlns:a16="http://schemas.microsoft.com/office/drawing/2014/main" id="{B3CAFDB1-6C81-4F01-B245-5B0A14A2A946}"/>
              </a:ext>
            </a:extLst>
          </p:cNvPr>
          <p:cNvSpPr txBox="1"/>
          <p:nvPr/>
        </p:nvSpPr>
        <p:spPr>
          <a:xfrm>
            <a:off x="1057757" y="6324600"/>
            <a:ext cx="7378174" cy="369332"/>
          </a:xfrm>
          <a:prstGeom prst="rect">
            <a:avLst/>
          </a:prstGeom>
          <a:noFill/>
        </p:spPr>
        <p:txBody>
          <a:bodyPr wrap="none" rtlCol="0">
            <a:spAutoFit/>
          </a:bodyPr>
          <a:lstStyle/>
          <a:p>
            <a:r>
              <a:rPr lang="fr-CA" dirty="0">
                <a:hlinkClick r:id="rId3"/>
              </a:rPr>
              <a:t>http://www.ox.ac.uk/news/2018-06-01-new-estimates-environmental-cost-food</a:t>
            </a:r>
            <a:r>
              <a:rPr lang="fr-CA" dirty="0"/>
              <a:t> </a:t>
            </a:r>
          </a:p>
        </p:txBody>
      </p:sp>
    </p:spTree>
    <p:extLst>
      <p:ext uri="{BB962C8B-B14F-4D97-AF65-F5344CB8AC3E}">
        <p14:creationId xmlns:p14="http://schemas.microsoft.com/office/powerpoint/2010/main" val="94371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6A853CD-BBA9-40FF-8212-12AD8A26C846}"/>
              </a:ext>
            </a:extLst>
          </p:cNvPr>
          <p:cNvPicPr>
            <a:picLocks noGrp="1" noChangeAspect="1"/>
          </p:cNvPicPr>
          <p:nvPr>
            <p:ph idx="1"/>
          </p:nvPr>
        </p:nvPicPr>
        <p:blipFill>
          <a:blip r:embed="rId2"/>
          <a:stretch>
            <a:fillRect/>
          </a:stretch>
        </p:blipFill>
        <p:spPr>
          <a:xfrm>
            <a:off x="779899" y="1268760"/>
            <a:ext cx="7503673" cy="4896544"/>
          </a:xfrm>
          <a:prstGeom prst="rect">
            <a:avLst/>
          </a:prstGeom>
        </p:spPr>
      </p:pic>
    </p:spTree>
    <p:extLst>
      <p:ext uri="{BB962C8B-B14F-4D97-AF65-F5344CB8AC3E}">
        <p14:creationId xmlns:p14="http://schemas.microsoft.com/office/powerpoint/2010/main" val="376378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7EF023-88EB-47EC-BAB7-5FCE7E1F1BF1}"/>
              </a:ext>
            </a:extLst>
          </p:cNvPr>
          <p:cNvSpPr>
            <a:spLocks noGrp="1"/>
          </p:cNvSpPr>
          <p:nvPr>
            <p:ph idx="1"/>
          </p:nvPr>
        </p:nvSpPr>
        <p:spPr>
          <a:xfrm>
            <a:off x="457200" y="980729"/>
            <a:ext cx="8229600" cy="5343872"/>
          </a:xfrm>
        </p:spPr>
        <p:txBody>
          <a:bodyPr>
            <a:normAutofit fontScale="70000" lnSpcReduction="20000"/>
          </a:bodyPr>
          <a:lstStyle/>
          <a:p>
            <a:pPr marL="0" indent="0">
              <a:buNone/>
            </a:pPr>
            <a:r>
              <a:rPr lang="fr-CA" dirty="0"/>
              <a:t>« Je regardais le miroir dans la salle de bain et j’ai eu des questionnements très profonds. Pas « est-ce que je traite bien mes animaux », mais plutôt « mon Dieu, est-ce acceptable de les manger ? »</a:t>
            </a:r>
          </a:p>
          <a:p>
            <a:pPr marL="0" indent="0">
              <a:buNone/>
            </a:pPr>
            <a:endParaRPr lang="fr-CA" dirty="0"/>
          </a:p>
          <a:p>
            <a:pPr marL="0" indent="0">
              <a:buNone/>
            </a:pPr>
            <a:r>
              <a:rPr lang="fr-CA" dirty="0"/>
              <a:t>« Ce fut un choc existentiel tellement profond pour moi que j’ai bien failli arracher le lavabo du mur. »</a:t>
            </a:r>
          </a:p>
          <a:p>
            <a:pPr marL="0" indent="0">
              <a:buNone/>
            </a:pPr>
            <a:endParaRPr lang="fr-CA" dirty="0"/>
          </a:p>
          <a:p>
            <a:pPr marL="0" indent="0">
              <a:buNone/>
            </a:pPr>
            <a:r>
              <a:rPr lang="fr-CA" dirty="0"/>
              <a:t>« C’était une porte à mon âme que j’avais toujours gardée fermée, mais maintenant qu’elle était ouverte, je ne pourrais plus retourner en-arrière, car je savais très bien la terreur que ces animaux ont dans les yeux quand ils arrivent à l’abattoir, et c’est moi qui les mettaient là. »</a:t>
            </a:r>
          </a:p>
          <a:p>
            <a:pPr marL="0" indent="0">
              <a:buNone/>
            </a:pPr>
            <a:endParaRPr lang="fr-CA" dirty="0"/>
          </a:p>
          <a:p>
            <a:pPr marL="0" indent="0">
              <a:buNone/>
            </a:pPr>
            <a:r>
              <a:rPr lang="fr-CA" dirty="0"/>
              <a:t>« C’était comme si mon monde s’écroulait. Avais-je le courage d’aller voir ma femme et de lui dire que notre entreprise multi-millions est immorale et que nous devons arrêter? Avais-je le courage d’aller jusqu’au bout? »</a:t>
            </a:r>
          </a:p>
          <a:p>
            <a:pPr marL="0" indent="0">
              <a:buNone/>
            </a:pPr>
            <a:endParaRPr lang="fr-CA" dirty="0"/>
          </a:p>
          <a:p>
            <a:pPr marL="0" indent="0">
              <a:buNone/>
            </a:pPr>
            <a:r>
              <a:rPr lang="fr-CA" dirty="0"/>
              <a:t>« Tout ce que j’avais bâti dans ma vie était à risque, car j’avais une business axée sur élever et tuer des animaux. »</a:t>
            </a:r>
          </a:p>
          <a:p>
            <a:pPr marL="0" indent="0">
              <a:buNone/>
            </a:pPr>
            <a:endParaRPr lang="fr-CA" dirty="0"/>
          </a:p>
          <a:p>
            <a:pPr marL="0" indent="0">
              <a:buNone/>
            </a:pPr>
            <a:r>
              <a:rPr lang="fr-CA" dirty="0"/>
              <a:t>	Howard Lyman, </a:t>
            </a:r>
            <a:r>
              <a:rPr lang="fr-CA"/>
              <a:t>ancien méga éleveur, maintenant activiste</a:t>
            </a:r>
            <a:endParaRPr lang="fr-CA" dirty="0"/>
          </a:p>
        </p:txBody>
      </p:sp>
    </p:spTree>
    <p:extLst>
      <p:ext uri="{BB962C8B-B14F-4D97-AF65-F5344CB8AC3E}">
        <p14:creationId xmlns:p14="http://schemas.microsoft.com/office/powerpoint/2010/main" val="244703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CADC6-0470-4ABE-A190-575ABA1F2277}"/>
              </a:ext>
            </a:extLst>
          </p:cNvPr>
          <p:cNvSpPr>
            <a:spLocks noGrp="1"/>
          </p:cNvSpPr>
          <p:nvPr>
            <p:ph type="title"/>
          </p:nvPr>
        </p:nvSpPr>
        <p:spPr>
          <a:xfrm>
            <a:off x="457200" y="692696"/>
            <a:ext cx="8229600" cy="720080"/>
          </a:xfrm>
        </p:spPr>
        <p:txBody>
          <a:bodyPr>
            <a:normAutofit/>
          </a:bodyPr>
          <a:lstStyle/>
          <a:p>
            <a:pPr algn="ctr"/>
            <a:r>
              <a:rPr lang="fr-CA" sz="4400"/>
              <a:t>Mon histoire</a:t>
            </a:r>
            <a:endParaRPr lang="fr-CA" sz="4400" dirty="0"/>
          </a:p>
        </p:txBody>
      </p:sp>
      <p:pic>
        <p:nvPicPr>
          <p:cNvPr id="4" name="Espace réservé du contenu 3">
            <a:extLst>
              <a:ext uri="{FF2B5EF4-FFF2-40B4-BE49-F238E27FC236}">
                <a16:creationId xmlns:a16="http://schemas.microsoft.com/office/drawing/2014/main" id="{B1FD0F7C-76A7-4E8A-9B9D-C8ADC716BFFD}"/>
              </a:ext>
            </a:extLst>
          </p:cNvPr>
          <p:cNvPicPr>
            <a:picLocks noGrp="1" noChangeAspect="1"/>
          </p:cNvPicPr>
          <p:nvPr>
            <p:ph idx="1"/>
          </p:nvPr>
        </p:nvPicPr>
        <p:blipFill>
          <a:blip r:embed="rId2"/>
          <a:stretch>
            <a:fillRect/>
          </a:stretch>
        </p:blipFill>
        <p:spPr>
          <a:xfrm>
            <a:off x="1979712" y="1626253"/>
            <a:ext cx="4930764" cy="4899091"/>
          </a:xfrm>
          <a:prstGeom prst="rect">
            <a:avLst/>
          </a:prstGeom>
        </p:spPr>
      </p:pic>
    </p:spTree>
    <p:extLst>
      <p:ext uri="{BB962C8B-B14F-4D97-AF65-F5344CB8AC3E}">
        <p14:creationId xmlns:p14="http://schemas.microsoft.com/office/powerpoint/2010/main" val="75725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64E1A-9DDD-4029-ABBF-E57EE7929AA0}"/>
              </a:ext>
            </a:extLst>
          </p:cNvPr>
          <p:cNvSpPr>
            <a:spLocks noGrp="1"/>
          </p:cNvSpPr>
          <p:nvPr>
            <p:ph type="title"/>
          </p:nvPr>
        </p:nvSpPr>
        <p:spPr/>
        <p:txBody>
          <a:bodyPr>
            <a:noAutofit/>
          </a:bodyPr>
          <a:lstStyle/>
          <a:p>
            <a:r>
              <a:rPr lang="fr-CA" sz="4000" dirty="0"/>
              <a:t>Un autre ancien producteur </a:t>
            </a:r>
            <a:r>
              <a:rPr lang="fr-CA" sz="4000"/>
              <a:t>maintenant activiste pour les animaux</a:t>
            </a:r>
            <a:endParaRPr lang="fr-CA" sz="4000" dirty="0"/>
          </a:p>
        </p:txBody>
      </p:sp>
      <p:pic>
        <p:nvPicPr>
          <p:cNvPr id="5" name="Espace réservé du contenu 4">
            <a:extLst>
              <a:ext uri="{FF2B5EF4-FFF2-40B4-BE49-F238E27FC236}">
                <a16:creationId xmlns:a16="http://schemas.microsoft.com/office/drawing/2014/main" id="{19F0A573-A063-4AA9-A4B2-EE0252A42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9" y="1935163"/>
            <a:ext cx="3181162" cy="4805160"/>
          </a:xfrm>
        </p:spPr>
      </p:pic>
      <p:sp>
        <p:nvSpPr>
          <p:cNvPr id="6" name="ZoneTexte 5">
            <a:extLst>
              <a:ext uri="{FF2B5EF4-FFF2-40B4-BE49-F238E27FC236}">
                <a16:creationId xmlns:a16="http://schemas.microsoft.com/office/drawing/2014/main" id="{80D3F490-C002-4545-8647-3EC53FAB4052}"/>
              </a:ext>
            </a:extLst>
          </p:cNvPr>
          <p:cNvSpPr txBox="1"/>
          <p:nvPr/>
        </p:nvSpPr>
        <p:spPr>
          <a:xfrm>
            <a:off x="6444208" y="3429000"/>
            <a:ext cx="2242592" cy="1200329"/>
          </a:xfrm>
          <a:prstGeom prst="rect">
            <a:avLst/>
          </a:prstGeom>
          <a:noFill/>
        </p:spPr>
        <p:txBody>
          <a:bodyPr wrap="square" rtlCol="0">
            <a:spAutoFit/>
          </a:bodyPr>
          <a:lstStyle/>
          <a:p>
            <a:r>
              <a:rPr lang="fr-CA" dirty="0">
                <a:hlinkClick r:id="rId3"/>
              </a:rPr>
              <a:t>https://www.lechoixv.com/blog/normes-sociales-deni-et-illusion</a:t>
            </a:r>
            <a:r>
              <a:rPr lang="fr-CA" dirty="0"/>
              <a:t> </a:t>
            </a:r>
          </a:p>
        </p:txBody>
      </p:sp>
    </p:spTree>
    <p:extLst>
      <p:ext uri="{BB962C8B-B14F-4D97-AF65-F5344CB8AC3E}">
        <p14:creationId xmlns:p14="http://schemas.microsoft.com/office/powerpoint/2010/main" val="50624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EDCF5DF-DD12-42C7-8DEF-CA2579EDED2B}"/>
              </a:ext>
            </a:extLst>
          </p:cNvPr>
          <p:cNvSpPr>
            <a:spLocks noGrp="1"/>
          </p:cNvSpPr>
          <p:nvPr>
            <p:ph idx="1"/>
          </p:nvPr>
        </p:nvSpPr>
        <p:spPr>
          <a:xfrm>
            <a:off x="457200" y="836712"/>
            <a:ext cx="8229600" cy="5688632"/>
          </a:xfrm>
        </p:spPr>
        <p:txBody>
          <a:bodyPr>
            <a:normAutofit fontScale="77500" lnSpcReduction="20000"/>
          </a:bodyPr>
          <a:lstStyle/>
          <a:p>
            <a:pPr marL="0" indent="0">
              <a:buNone/>
            </a:pPr>
            <a:r>
              <a:rPr lang="fr-CA" dirty="0"/>
              <a:t>"Je vis une vie immorale, voilée par la justification de l'acceptabilité sociale. Il y a même plus que ça, car je suis encensé pour la façon dont j'élève mes porcs. Je leur donne une vie belle et heureuse, je suis juste et honorable, alors que derrière ce voile d'illusion, je suis un esclavagiste et un meurtrier." </a:t>
            </a:r>
            <a:br>
              <a:rPr lang="fr-CA" dirty="0"/>
            </a:br>
            <a:br>
              <a:rPr lang="fr-CA" dirty="0"/>
            </a:br>
            <a:r>
              <a:rPr lang="fr-CA" dirty="0"/>
              <a:t>"Élever des porcs de façon éthique est banal et normal dans notre société. Pour voir la vérité, il faut regarder droit devant, sans voile d'illusion et de déni, pour voir ce qu'on fait sans se raconter d'histoires, et que cette confiance et cet abandon que le porc place en moi n'est que mensonge et tromperie. Quand on voit la vérité complète, on voit bien que la viande, c'est du meurtre."</a:t>
            </a:r>
            <a:br>
              <a:rPr lang="fr-CA" dirty="0"/>
            </a:br>
            <a:br>
              <a:rPr lang="fr-CA" dirty="0"/>
            </a:br>
            <a:r>
              <a:rPr lang="fr-CA" dirty="0"/>
              <a:t>​"Ce que je fais est immoral, même si c'est accepté par 95% de la population. Je le sais jusque dans mes os. Un jour ça doit cesser. Un jour, nous devrons devenir des êtres qui voient ce qu'ils font sans tisser des toiles élaborées d'illusion, de déni et de justification dans le but de soutenir, avec plaisir et célébration, la grossière immoralité de nos choix non éthiques. Profondément. Beaucoup plus profondément, nous avons une obligation de manger autrement.« </a:t>
            </a:r>
          </a:p>
          <a:p>
            <a:pPr marL="0" indent="0">
              <a:buNone/>
            </a:pPr>
            <a:endParaRPr lang="fr-CA" dirty="0"/>
          </a:p>
          <a:p>
            <a:pPr marL="0" indent="0">
              <a:buNone/>
            </a:pPr>
            <a:r>
              <a:rPr lang="fr-CA" dirty="0"/>
              <a:t>Bob </a:t>
            </a:r>
            <a:r>
              <a:rPr lang="fr-CA" dirty="0" err="1"/>
              <a:t>Comis</a:t>
            </a:r>
            <a:r>
              <a:rPr lang="fr-CA" dirty="0"/>
              <a:t>, ancien producteur hyper « éthique », </a:t>
            </a:r>
            <a:r>
              <a:rPr lang="fr-CA"/>
              <a:t>maintenant activiste</a:t>
            </a:r>
            <a:endParaRPr lang="fr-CA" dirty="0"/>
          </a:p>
        </p:txBody>
      </p:sp>
    </p:spTree>
    <p:extLst>
      <p:ext uri="{BB962C8B-B14F-4D97-AF65-F5344CB8AC3E}">
        <p14:creationId xmlns:p14="http://schemas.microsoft.com/office/powerpoint/2010/main" val="94222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A472D-2CB8-4FE7-AFD3-0F2445AA7103}"/>
              </a:ext>
            </a:extLst>
          </p:cNvPr>
          <p:cNvSpPr>
            <a:spLocks noGrp="1"/>
          </p:cNvSpPr>
          <p:nvPr>
            <p:ph type="title"/>
          </p:nvPr>
        </p:nvSpPr>
        <p:spPr/>
        <p:txBody>
          <a:bodyPr>
            <a:normAutofit fontScale="90000"/>
          </a:bodyPr>
          <a:lstStyle/>
          <a:p>
            <a:r>
              <a:rPr lang="fr-CA"/>
              <a:t>Ces anciens éleveurs "éthiques" devenus activistes</a:t>
            </a:r>
          </a:p>
        </p:txBody>
      </p:sp>
      <p:sp>
        <p:nvSpPr>
          <p:cNvPr id="3" name="Espace réservé du contenu 2">
            <a:extLst>
              <a:ext uri="{FF2B5EF4-FFF2-40B4-BE49-F238E27FC236}">
                <a16:creationId xmlns:a16="http://schemas.microsoft.com/office/drawing/2014/main" id="{98B2D252-11FE-494F-B2D8-66525B28FEB1}"/>
              </a:ext>
            </a:extLst>
          </p:cNvPr>
          <p:cNvSpPr>
            <a:spLocks noGrp="1"/>
          </p:cNvSpPr>
          <p:nvPr>
            <p:ph idx="1"/>
          </p:nvPr>
        </p:nvSpPr>
        <p:spPr/>
        <p:txBody>
          <a:bodyPr/>
          <a:lstStyle/>
          <a:p>
            <a:r>
              <a:rPr lang="fr-CA"/>
              <a:t>Pourquoi la majorité des anciens éleveurs devenus activistes pour les aninaux proviennent des cercles "d'exploitation éthiques"?</a:t>
            </a:r>
          </a:p>
          <a:p>
            <a:endParaRPr lang="fr-CA"/>
          </a:p>
          <a:p>
            <a:r>
              <a:rPr lang="fr-CA"/>
              <a:t>... Ils ont eu des occasions de "voir l'individu"...</a:t>
            </a:r>
          </a:p>
          <a:p>
            <a:endParaRPr lang="fr-CA"/>
          </a:p>
          <a:p>
            <a:r>
              <a:rPr lang="fr-CA"/>
              <a:t>... Et ils ont "vus" les individus... </a:t>
            </a:r>
          </a:p>
        </p:txBody>
      </p:sp>
    </p:spTree>
    <p:extLst>
      <p:ext uri="{BB962C8B-B14F-4D97-AF65-F5344CB8AC3E}">
        <p14:creationId xmlns:p14="http://schemas.microsoft.com/office/powerpoint/2010/main" val="132000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3A1D6-BFDE-4EAB-99EB-0F261890E9D7}"/>
              </a:ext>
            </a:extLst>
          </p:cNvPr>
          <p:cNvSpPr>
            <a:spLocks noGrp="1"/>
          </p:cNvSpPr>
          <p:nvPr>
            <p:ph type="title"/>
          </p:nvPr>
        </p:nvSpPr>
        <p:spPr>
          <a:xfrm>
            <a:off x="457200" y="704850"/>
            <a:ext cx="8229600" cy="923950"/>
          </a:xfrm>
        </p:spPr>
        <p:txBody>
          <a:bodyPr>
            <a:normAutofit/>
          </a:bodyPr>
          <a:lstStyle/>
          <a:p>
            <a:pPr algn="ctr"/>
            <a:r>
              <a:rPr lang="fr-CA" sz="4400" dirty="0"/>
              <a:t>« Qui » sont-ils?</a:t>
            </a:r>
          </a:p>
        </p:txBody>
      </p:sp>
      <p:pic>
        <p:nvPicPr>
          <p:cNvPr id="4" name="Espace réservé du contenu 3">
            <a:extLst>
              <a:ext uri="{FF2B5EF4-FFF2-40B4-BE49-F238E27FC236}">
                <a16:creationId xmlns:a16="http://schemas.microsoft.com/office/drawing/2014/main" id="{2ACB12C4-7111-4127-8FE1-56F4870C870E}"/>
              </a:ext>
            </a:extLst>
          </p:cNvPr>
          <p:cNvPicPr>
            <a:picLocks noGrp="1" noChangeAspect="1"/>
          </p:cNvPicPr>
          <p:nvPr>
            <p:ph idx="1"/>
          </p:nvPr>
        </p:nvPicPr>
        <p:blipFill>
          <a:blip r:embed="rId2"/>
          <a:stretch>
            <a:fillRect/>
          </a:stretch>
        </p:blipFill>
        <p:spPr>
          <a:xfrm>
            <a:off x="2627784" y="1935163"/>
            <a:ext cx="3598543" cy="4774019"/>
          </a:xfrm>
          <a:prstGeom prst="rect">
            <a:avLst/>
          </a:prstGeom>
        </p:spPr>
      </p:pic>
    </p:spTree>
    <p:extLst>
      <p:ext uri="{BB962C8B-B14F-4D97-AF65-F5344CB8AC3E}">
        <p14:creationId xmlns:p14="http://schemas.microsoft.com/office/powerpoint/2010/main" val="3847798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0AF56-4E52-41F5-B7DC-21D2A48D52F0}"/>
              </a:ext>
            </a:extLst>
          </p:cNvPr>
          <p:cNvSpPr>
            <a:spLocks noGrp="1"/>
          </p:cNvSpPr>
          <p:nvPr>
            <p:ph type="title"/>
          </p:nvPr>
        </p:nvSpPr>
        <p:spPr/>
        <p:txBody>
          <a:bodyPr>
            <a:normAutofit fontScale="90000"/>
          </a:bodyPr>
          <a:lstStyle/>
          <a:p>
            <a:r>
              <a:rPr lang="fr-CA" dirty="0"/>
              <a:t>Innocents, sans défense, sans voix, paisibles </a:t>
            </a:r>
            <a:r>
              <a:rPr lang="fr-CA"/>
              <a:t>et sensibles...</a:t>
            </a:r>
            <a:endParaRPr lang="fr-CA" dirty="0"/>
          </a:p>
        </p:txBody>
      </p:sp>
      <p:pic>
        <p:nvPicPr>
          <p:cNvPr id="4" name="Espace réservé du contenu 3">
            <a:extLst>
              <a:ext uri="{FF2B5EF4-FFF2-40B4-BE49-F238E27FC236}">
                <a16:creationId xmlns:a16="http://schemas.microsoft.com/office/drawing/2014/main" id="{166DD51B-A70A-4E00-9ADB-990A0170EE79}"/>
              </a:ext>
            </a:extLst>
          </p:cNvPr>
          <p:cNvPicPr>
            <a:picLocks noGrp="1" noChangeAspect="1"/>
          </p:cNvPicPr>
          <p:nvPr>
            <p:ph idx="1"/>
          </p:nvPr>
        </p:nvPicPr>
        <p:blipFill>
          <a:blip r:embed="rId2"/>
          <a:stretch>
            <a:fillRect/>
          </a:stretch>
        </p:blipFill>
        <p:spPr>
          <a:xfrm>
            <a:off x="653165" y="1935163"/>
            <a:ext cx="7837669" cy="4389437"/>
          </a:xfrm>
          <a:prstGeom prst="rect">
            <a:avLst/>
          </a:prstGeom>
        </p:spPr>
      </p:pic>
    </p:spTree>
    <p:extLst>
      <p:ext uri="{BB962C8B-B14F-4D97-AF65-F5344CB8AC3E}">
        <p14:creationId xmlns:p14="http://schemas.microsoft.com/office/powerpoint/2010/main" val="73254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5E944-B4CE-454F-B851-6E1D581EC79C}"/>
              </a:ext>
            </a:extLst>
          </p:cNvPr>
          <p:cNvSpPr>
            <a:spLocks noGrp="1"/>
          </p:cNvSpPr>
          <p:nvPr>
            <p:ph type="title"/>
          </p:nvPr>
        </p:nvSpPr>
        <p:spPr/>
        <p:txBody>
          <a:bodyPr/>
          <a:lstStyle/>
          <a:p>
            <a:pPr algn="ctr"/>
            <a:r>
              <a:rPr lang="fr-CA" sz="4400"/>
              <a:t>Un système d'oppression</a:t>
            </a:r>
            <a:endParaRPr lang="fr-CA" sz="4400" dirty="0"/>
          </a:p>
        </p:txBody>
      </p:sp>
      <p:sp>
        <p:nvSpPr>
          <p:cNvPr id="3" name="Espace réservé du contenu 2">
            <a:extLst>
              <a:ext uri="{FF2B5EF4-FFF2-40B4-BE49-F238E27FC236}">
                <a16:creationId xmlns:a16="http://schemas.microsoft.com/office/drawing/2014/main" id="{1EB645A8-0B78-4341-893A-7E80A91AC944}"/>
              </a:ext>
            </a:extLst>
          </p:cNvPr>
          <p:cNvSpPr>
            <a:spLocks noGrp="1"/>
          </p:cNvSpPr>
          <p:nvPr>
            <p:ph idx="1"/>
          </p:nvPr>
        </p:nvSpPr>
        <p:spPr/>
        <p:txBody>
          <a:bodyPr>
            <a:normAutofit lnSpcReduction="10000"/>
          </a:bodyPr>
          <a:lstStyle/>
          <a:p>
            <a:endParaRPr lang="fr-CA" dirty="0"/>
          </a:p>
          <a:p>
            <a:r>
              <a:rPr lang="fr-CA" dirty="0"/>
              <a:t>Les humains sont-ils « supérieurs » aux animaux?</a:t>
            </a:r>
          </a:p>
          <a:p>
            <a:endParaRPr lang="fr-CA" dirty="0"/>
          </a:p>
          <a:p>
            <a:r>
              <a:rPr lang="fr-CA" dirty="0"/>
              <a:t>Est-ce que le « pouvoir donne le droit »?</a:t>
            </a:r>
          </a:p>
          <a:p>
            <a:endParaRPr lang="fr-CA" dirty="0"/>
          </a:p>
          <a:p>
            <a:r>
              <a:rPr lang="fr-CA" dirty="0"/>
              <a:t>Les « plus forts », les opprimés et </a:t>
            </a:r>
            <a:r>
              <a:rPr lang="fr-CA"/>
              <a:t>la justice</a:t>
            </a:r>
          </a:p>
          <a:p>
            <a:endParaRPr lang="fr-CA"/>
          </a:p>
          <a:p>
            <a:r>
              <a:rPr lang="fr-CA"/>
              <a:t>Et si nous étions à leur place?</a:t>
            </a:r>
            <a:endParaRPr lang="fr-CA" dirty="0"/>
          </a:p>
          <a:p>
            <a:endParaRPr lang="fr-CA" dirty="0"/>
          </a:p>
          <a:p>
            <a:r>
              <a:rPr lang="fr-CA" b="1" i="1" dirty="0"/>
              <a:t>Une question fondamentale de justice</a:t>
            </a:r>
          </a:p>
        </p:txBody>
      </p:sp>
    </p:spTree>
    <p:extLst>
      <p:ext uri="{BB962C8B-B14F-4D97-AF65-F5344CB8AC3E}">
        <p14:creationId xmlns:p14="http://schemas.microsoft.com/office/powerpoint/2010/main" val="101206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95456-9138-465E-B49E-D7371CFB45AE}"/>
              </a:ext>
            </a:extLst>
          </p:cNvPr>
          <p:cNvSpPr>
            <a:spLocks noGrp="1"/>
          </p:cNvSpPr>
          <p:nvPr>
            <p:ph type="title"/>
          </p:nvPr>
        </p:nvSpPr>
        <p:spPr/>
        <p:txBody>
          <a:bodyPr>
            <a:normAutofit/>
          </a:bodyPr>
          <a:lstStyle/>
          <a:p>
            <a:pPr algn="ctr"/>
            <a:r>
              <a:rPr lang="fr-CA" sz="3600" dirty="0"/>
              <a:t>Le </a:t>
            </a:r>
            <a:r>
              <a:rPr lang="fr-CA" sz="3600"/>
              <a:t>grand secret…</a:t>
            </a:r>
            <a:br>
              <a:rPr lang="fr-CA" sz="3600"/>
            </a:br>
            <a:r>
              <a:rPr lang="fr-CA" sz="3600"/>
              <a:t>reproduction, élevage</a:t>
            </a:r>
            <a:r>
              <a:rPr lang="fr-CA" sz="3600" dirty="0"/>
              <a:t>, transport, abattoir</a:t>
            </a:r>
          </a:p>
        </p:txBody>
      </p:sp>
      <p:pic>
        <p:nvPicPr>
          <p:cNvPr id="4" name="Espace réservé du contenu 3">
            <a:extLst>
              <a:ext uri="{FF2B5EF4-FFF2-40B4-BE49-F238E27FC236}">
                <a16:creationId xmlns:a16="http://schemas.microsoft.com/office/drawing/2014/main" id="{B934210C-7E5D-4516-9557-D14B6A64351E}"/>
              </a:ext>
            </a:extLst>
          </p:cNvPr>
          <p:cNvPicPr>
            <a:picLocks noGrp="1" noChangeAspect="1"/>
          </p:cNvPicPr>
          <p:nvPr>
            <p:ph idx="1"/>
          </p:nvPr>
        </p:nvPicPr>
        <p:blipFill>
          <a:blip r:embed="rId2"/>
          <a:stretch>
            <a:fillRect/>
          </a:stretch>
        </p:blipFill>
        <p:spPr>
          <a:xfrm>
            <a:off x="1286446" y="1935163"/>
            <a:ext cx="6571107" cy="4389437"/>
          </a:xfrm>
          <a:prstGeom prst="rect">
            <a:avLst/>
          </a:prstGeom>
        </p:spPr>
      </p:pic>
    </p:spTree>
    <p:extLst>
      <p:ext uri="{BB962C8B-B14F-4D97-AF65-F5344CB8AC3E}">
        <p14:creationId xmlns:p14="http://schemas.microsoft.com/office/powerpoint/2010/main" val="2138227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3F08D-2377-4953-BD0C-66B8EC922AB2}"/>
              </a:ext>
            </a:extLst>
          </p:cNvPr>
          <p:cNvSpPr>
            <a:spLocks noGrp="1"/>
          </p:cNvSpPr>
          <p:nvPr>
            <p:ph type="title"/>
          </p:nvPr>
        </p:nvSpPr>
        <p:spPr/>
        <p:txBody>
          <a:bodyPr>
            <a:normAutofit fontScale="90000"/>
          </a:bodyPr>
          <a:lstStyle/>
          <a:p>
            <a:pPr algn="ctr"/>
            <a:r>
              <a:rPr lang="fr-CA" dirty="0"/>
              <a:t>La viande « éthique et locale »?</a:t>
            </a:r>
            <a:br>
              <a:rPr lang="fr-CA" dirty="0"/>
            </a:br>
            <a:r>
              <a:rPr lang="fr-CA" dirty="0"/>
              <a:t>Les « animaux en liberté »?</a:t>
            </a:r>
          </a:p>
        </p:txBody>
      </p:sp>
      <p:pic>
        <p:nvPicPr>
          <p:cNvPr id="4" name="Espace réservé du contenu 3">
            <a:extLst>
              <a:ext uri="{FF2B5EF4-FFF2-40B4-BE49-F238E27FC236}">
                <a16:creationId xmlns:a16="http://schemas.microsoft.com/office/drawing/2014/main" id="{E7CA5FF5-59DC-42CA-85E4-30F2C26C6474}"/>
              </a:ext>
            </a:extLst>
          </p:cNvPr>
          <p:cNvPicPr>
            <a:picLocks noGrp="1" noChangeAspect="1"/>
          </p:cNvPicPr>
          <p:nvPr>
            <p:ph idx="1"/>
          </p:nvPr>
        </p:nvPicPr>
        <p:blipFill>
          <a:blip r:embed="rId2"/>
          <a:stretch>
            <a:fillRect/>
          </a:stretch>
        </p:blipFill>
        <p:spPr>
          <a:xfrm>
            <a:off x="2627783" y="2069971"/>
            <a:ext cx="4015669" cy="4254629"/>
          </a:xfrm>
          <a:prstGeom prst="rect">
            <a:avLst/>
          </a:prstGeom>
        </p:spPr>
      </p:pic>
      <p:sp>
        <p:nvSpPr>
          <p:cNvPr id="3" name="ZoneTexte 2">
            <a:extLst>
              <a:ext uri="{FF2B5EF4-FFF2-40B4-BE49-F238E27FC236}">
                <a16:creationId xmlns:a16="http://schemas.microsoft.com/office/drawing/2014/main" id="{7BEA8B0F-61AF-4DBB-81F0-5B5221CC33EE}"/>
              </a:ext>
            </a:extLst>
          </p:cNvPr>
          <p:cNvSpPr txBox="1"/>
          <p:nvPr/>
        </p:nvSpPr>
        <p:spPr>
          <a:xfrm>
            <a:off x="7020272" y="2967335"/>
            <a:ext cx="1666528" cy="1200329"/>
          </a:xfrm>
          <a:prstGeom prst="rect">
            <a:avLst/>
          </a:prstGeom>
          <a:noFill/>
        </p:spPr>
        <p:txBody>
          <a:bodyPr wrap="square" rtlCol="0">
            <a:spAutoFit/>
          </a:bodyPr>
          <a:lstStyle/>
          <a:p>
            <a:r>
              <a:rPr lang="fr-CA" dirty="0">
                <a:hlinkClick r:id="rId3"/>
              </a:rPr>
              <a:t>https://www.lechoixv.com/blog/la-viande-ethique-et-locale</a:t>
            </a:r>
            <a:r>
              <a:rPr lang="fr-CA" dirty="0"/>
              <a:t> </a:t>
            </a:r>
          </a:p>
        </p:txBody>
      </p:sp>
    </p:spTree>
    <p:extLst>
      <p:ext uri="{BB962C8B-B14F-4D97-AF65-F5344CB8AC3E}">
        <p14:creationId xmlns:p14="http://schemas.microsoft.com/office/powerpoint/2010/main" val="27216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9CA99-7A49-40A0-880B-1D5C5ACCF01B}"/>
              </a:ext>
            </a:extLst>
          </p:cNvPr>
          <p:cNvSpPr>
            <a:spLocks noGrp="1"/>
          </p:cNvSpPr>
          <p:nvPr>
            <p:ph type="title"/>
          </p:nvPr>
        </p:nvSpPr>
        <p:spPr/>
        <p:txBody>
          <a:bodyPr>
            <a:normAutofit/>
          </a:bodyPr>
          <a:lstStyle/>
          <a:p>
            <a:pPr algn="ctr"/>
            <a:r>
              <a:rPr lang="fr-CA" sz="3200"/>
              <a:t>Horreur, terreur et souffrance que personne ne veut voir... Pourquoi?</a:t>
            </a:r>
            <a:endParaRPr lang="fr-CA" sz="3200" dirty="0"/>
          </a:p>
        </p:txBody>
      </p:sp>
      <p:pic>
        <p:nvPicPr>
          <p:cNvPr id="4" name="Espace réservé du contenu 3">
            <a:extLst>
              <a:ext uri="{FF2B5EF4-FFF2-40B4-BE49-F238E27FC236}">
                <a16:creationId xmlns:a16="http://schemas.microsoft.com/office/drawing/2014/main" id="{F053C6B8-ABEF-40A8-94A2-4F33A3129B3F}"/>
              </a:ext>
            </a:extLst>
          </p:cNvPr>
          <p:cNvPicPr>
            <a:picLocks noGrp="1" noChangeAspect="1"/>
          </p:cNvPicPr>
          <p:nvPr>
            <p:ph idx="1"/>
          </p:nvPr>
        </p:nvPicPr>
        <p:blipFill>
          <a:blip r:embed="rId2"/>
          <a:stretch>
            <a:fillRect/>
          </a:stretch>
        </p:blipFill>
        <p:spPr>
          <a:xfrm>
            <a:off x="1103183" y="2459651"/>
            <a:ext cx="7141225" cy="3489629"/>
          </a:xfrm>
          <a:prstGeom prst="rect">
            <a:avLst/>
          </a:prstGeom>
        </p:spPr>
      </p:pic>
    </p:spTree>
    <p:extLst>
      <p:ext uri="{BB962C8B-B14F-4D97-AF65-F5344CB8AC3E}">
        <p14:creationId xmlns:p14="http://schemas.microsoft.com/office/powerpoint/2010/main" val="57012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FCE06-8FE4-4B7F-B2E9-157D22B96968}"/>
              </a:ext>
            </a:extLst>
          </p:cNvPr>
          <p:cNvSpPr>
            <a:spLocks noGrp="1"/>
          </p:cNvSpPr>
          <p:nvPr>
            <p:ph type="title"/>
          </p:nvPr>
        </p:nvSpPr>
        <p:spPr/>
        <p:txBody>
          <a:bodyPr/>
          <a:lstStyle/>
          <a:p>
            <a:r>
              <a:rPr lang="fr-CA"/>
              <a:t>Le "bonheur" de l'insouciance</a:t>
            </a:r>
          </a:p>
        </p:txBody>
      </p:sp>
      <p:pic>
        <p:nvPicPr>
          <p:cNvPr id="4" name="Espace réservé du contenu 3">
            <a:extLst>
              <a:ext uri="{FF2B5EF4-FFF2-40B4-BE49-F238E27FC236}">
                <a16:creationId xmlns:a16="http://schemas.microsoft.com/office/drawing/2014/main" id="{494C0947-BED0-41E9-8915-F53ABED23975}"/>
              </a:ext>
            </a:extLst>
          </p:cNvPr>
          <p:cNvPicPr>
            <a:picLocks noGrp="1" noChangeAspect="1"/>
          </p:cNvPicPr>
          <p:nvPr>
            <p:ph idx="1"/>
          </p:nvPr>
        </p:nvPicPr>
        <p:blipFill>
          <a:blip r:embed="rId2"/>
          <a:stretch>
            <a:fillRect/>
          </a:stretch>
        </p:blipFill>
        <p:spPr>
          <a:xfrm>
            <a:off x="1187625" y="2048669"/>
            <a:ext cx="6789882" cy="4488923"/>
          </a:xfrm>
          <a:prstGeom prst="rect">
            <a:avLst/>
          </a:prstGeom>
        </p:spPr>
      </p:pic>
    </p:spTree>
    <p:extLst>
      <p:ext uri="{BB962C8B-B14F-4D97-AF65-F5344CB8AC3E}">
        <p14:creationId xmlns:p14="http://schemas.microsoft.com/office/powerpoint/2010/main" val="4595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0E0EC-5C5B-4DC3-8C66-E18DF732AEC8}"/>
              </a:ext>
            </a:extLst>
          </p:cNvPr>
          <p:cNvSpPr>
            <a:spLocks noGrp="1"/>
          </p:cNvSpPr>
          <p:nvPr>
            <p:ph type="title"/>
          </p:nvPr>
        </p:nvSpPr>
        <p:spPr/>
        <p:txBody>
          <a:bodyPr/>
          <a:lstStyle/>
          <a:p>
            <a:r>
              <a:rPr lang="fr-CA" dirty="0"/>
              <a:t>Que pensez-vous de…</a:t>
            </a:r>
          </a:p>
        </p:txBody>
      </p:sp>
      <p:sp>
        <p:nvSpPr>
          <p:cNvPr id="3" name="Espace réservé du contenu 2">
            <a:extLst>
              <a:ext uri="{FF2B5EF4-FFF2-40B4-BE49-F238E27FC236}">
                <a16:creationId xmlns:a16="http://schemas.microsoft.com/office/drawing/2014/main" id="{4B293134-705A-4D47-A69D-91B9ECA8C0AE}"/>
              </a:ext>
            </a:extLst>
          </p:cNvPr>
          <p:cNvSpPr>
            <a:spLocks noGrp="1"/>
          </p:cNvSpPr>
          <p:nvPr>
            <p:ph idx="1"/>
          </p:nvPr>
        </p:nvSpPr>
        <p:spPr/>
        <p:txBody>
          <a:bodyPr>
            <a:normAutofit/>
          </a:bodyPr>
          <a:lstStyle/>
          <a:p>
            <a:r>
              <a:rPr lang="fr-CA"/>
              <a:t>Corrida?</a:t>
            </a:r>
            <a:endParaRPr lang="fr-CA" dirty="0"/>
          </a:p>
          <a:p>
            <a:endParaRPr lang="fr-CA" dirty="0"/>
          </a:p>
          <a:p>
            <a:r>
              <a:rPr lang="fr-CA" dirty="0"/>
              <a:t>Combats </a:t>
            </a:r>
            <a:r>
              <a:rPr lang="fr-CA"/>
              <a:t>de chiens?</a:t>
            </a:r>
            <a:endParaRPr lang="fr-CA" dirty="0"/>
          </a:p>
          <a:p>
            <a:endParaRPr lang="fr-CA" dirty="0"/>
          </a:p>
          <a:p>
            <a:r>
              <a:rPr lang="fr-CA"/>
              <a:t>Enfermer les animaux dans de minuscules espaces?</a:t>
            </a:r>
            <a:endParaRPr lang="fr-CA" dirty="0"/>
          </a:p>
          <a:p>
            <a:endParaRPr lang="fr-CA" dirty="0"/>
          </a:p>
          <a:p>
            <a:r>
              <a:rPr lang="fr-CA" dirty="0"/>
              <a:t>Chasse de « trophées »: éléphants, lions, grizzlys, </a:t>
            </a:r>
            <a:r>
              <a:rPr lang="fr-CA"/>
              <a:t>etc.?</a:t>
            </a:r>
          </a:p>
          <a:p>
            <a:endParaRPr lang="fr-CA"/>
          </a:p>
          <a:p>
            <a:r>
              <a:rPr lang="fr-CA"/>
              <a:t>Battre et tuer des chiens et chats "pour se défouler"?</a:t>
            </a:r>
            <a:endParaRPr lang="fr-CA" dirty="0"/>
          </a:p>
        </p:txBody>
      </p:sp>
    </p:spTree>
    <p:extLst>
      <p:ext uri="{BB962C8B-B14F-4D97-AF65-F5344CB8AC3E}">
        <p14:creationId xmlns:p14="http://schemas.microsoft.com/office/powerpoint/2010/main" val="4060248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B4B36-0B5A-4763-A88E-0E795AB04E64}"/>
              </a:ext>
            </a:extLst>
          </p:cNvPr>
          <p:cNvSpPr>
            <a:spLocks noGrp="1"/>
          </p:cNvSpPr>
          <p:nvPr>
            <p:ph type="title"/>
          </p:nvPr>
        </p:nvSpPr>
        <p:spPr/>
        <p:txBody>
          <a:bodyPr>
            <a:normAutofit fontScale="90000"/>
          </a:bodyPr>
          <a:lstStyle/>
          <a:p>
            <a:pPr algn="ctr"/>
            <a:r>
              <a:rPr lang="fr-CA" dirty="0"/>
              <a:t>La </a:t>
            </a:r>
            <a:r>
              <a:rPr lang="fr-CA"/>
              <a:t>matrice carniste-spéciste</a:t>
            </a:r>
            <a:br>
              <a:rPr lang="fr-CA" dirty="0"/>
            </a:br>
            <a:r>
              <a:rPr lang="fr-CA" dirty="0"/>
              <a:t>violence </a:t>
            </a:r>
            <a:r>
              <a:rPr lang="fr-CA"/>
              <a:t>et souffrance organisées</a:t>
            </a:r>
            <a:endParaRPr lang="fr-CA" dirty="0"/>
          </a:p>
        </p:txBody>
      </p:sp>
      <p:sp>
        <p:nvSpPr>
          <p:cNvPr id="3" name="Espace réservé du contenu 2">
            <a:extLst>
              <a:ext uri="{FF2B5EF4-FFF2-40B4-BE49-F238E27FC236}">
                <a16:creationId xmlns:a16="http://schemas.microsoft.com/office/drawing/2014/main" id="{B17B8CE0-069E-4504-B5A0-440EB6683612}"/>
              </a:ext>
            </a:extLst>
          </p:cNvPr>
          <p:cNvSpPr>
            <a:spLocks noGrp="1"/>
          </p:cNvSpPr>
          <p:nvPr>
            <p:ph idx="1"/>
          </p:nvPr>
        </p:nvSpPr>
        <p:spPr>
          <a:xfrm>
            <a:off x="457200" y="1935163"/>
            <a:ext cx="8229600" cy="4518173"/>
          </a:xfrm>
        </p:spPr>
        <p:txBody>
          <a:bodyPr/>
          <a:lstStyle/>
          <a:p>
            <a:pPr marL="0" indent="0" algn="ctr">
              <a:buNone/>
            </a:pPr>
            <a:r>
              <a:rPr lang="fr-CA"/>
              <a:t>Nous </a:t>
            </a:r>
            <a:r>
              <a:rPr lang="fr-CA" dirty="0"/>
              <a:t>sommes dans un système </a:t>
            </a:r>
            <a:r>
              <a:rPr lang="fr-CA"/>
              <a:t>de souffrance et de violence extrêmes systématiques, organisées</a:t>
            </a:r>
            <a:r>
              <a:rPr lang="fr-CA" dirty="0"/>
              <a:t>, légales </a:t>
            </a:r>
            <a:r>
              <a:rPr lang="fr-CA"/>
              <a:t>et institutionnalisées</a:t>
            </a:r>
            <a:r>
              <a:rPr lang="fr-CA" dirty="0"/>
              <a:t>, « normales et banales </a:t>
            </a:r>
            <a:r>
              <a:rPr lang="fr-CA"/>
              <a:t>», cachées</a:t>
            </a:r>
            <a:r>
              <a:rPr lang="fr-CA" dirty="0"/>
              <a:t>, invisibles et tout cela est largement…  </a:t>
            </a:r>
          </a:p>
          <a:p>
            <a:pPr marL="0" indent="0" algn="ctr">
              <a:buNone/>
            </a:pPr>
            <a:r>
              <a:rPr lang="fr-CA" b="1" i="1" dirty="0"/>
              <a:t>ÉVITABLE!</a:t>
            </a:r>
          </a:p>
          <a:p>
            <a:pPr marL="0" indent="0" algn="ctr">
              <a:buNone/>
            </a:pPr>
            <a:endParaRPr lang="fr-CA" dirty="0"/>
          </a:p>
          <a:p>
            <a:pPr marL="0" indent="0" algn="ctr">
              <a:buNone/>
            </a:pPr>
            <a:r>
              <a:rPr lang="fr-CA" dirty="0"/>
              <a:t>Consommer des produits animaux </a:t>
            </a:r>
          </a:p>
          <a:p>
            <a:pPr marL="0" indent="0" algn="ctr">
              <a:buNone/>
            </a:pPr>
            <a:r>
              <a:rPr lang="fr-CA" dirty="0"/>
              <a:t>= </a:t>
            </a:r>
          </a:p>
          <a:p>
            <a:pPr marL="0" indent="0" algn="ctr">
              <a:buNone/>
            </a:pPr>
            <a:r>
              <a:rPr lang="fr-CA"/>
              <a:t>Participer au système d'oppression des animaux</a:t>
            </a:r>
            <a:endParaRPr lang="fr-CA" dirty="0"/>
          </a:p>
          <a:p>
            <a:pPr marL="0" indent="0">
              <a:buNone/>
            </a:pPr>
            <a:endParaRPr lang="fr-CA" dirty="0"/>
          </a:p>
        </p:txBody>
      </p:sp>
    </p:spTree>
    <p:extLst>
      <p:ext uri="{BB962C8B-B14F-4D97-AF65-F5344CB8AC3E}">
        <p14:creationId xmlns:p14="http://schemas.microsoft.com/office/powerpoint/2010/main" val="543837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6078C-C3A9-4E61-9E3F-09B5830EBBAB}"/>
              </a:ext>
            </a:extLst>
          </p:cNvPr>
          <p:cNvSpPr>
            <a:spLocks noGrp="1"/>
          </p:cNvSpPr>
          <p:nvPr>
            <p:ph type="title"/>
          </p:nvPr>
        </p:nvSpPr>
        <p:spPr/>
        <p:txBody>
          <a:bodyPr>
            <a:normAutofit fontScale="90000"/>
          </a:bodyPr>
          <a:lstStyle/>
          <a:p>
            <a:r>
              <a:rPr lang="fr-CA"/>
              <a:t>Les chiens, les chats et "les autres"</a:t>
            </a:r>
          </a:p>
        </p:txBody>
      </p:sp>
      <p:pic>
        <p:nvPicPr>
          <p:cNvPr id="4" name="Espace réservé du contenu 3">
            <a:extLst>
              <a:ext uri="{FF2B5EF4-FFF2-40B4-BE49-F238E27FC236}">
                <a16:creationId xmlns:a16="http://schemas.microsoft.com/office/drawing/2014/main" id="{3CD1546F-55DD-4AAC-B7F6-B25D7E982026}"/>
              </a:ext>
            </a:extLst>
          </p:cNvPr>
          <p:cNvPicPr>
            <a:picLocks noGrp="1" noChangeAspect="1"/>
          </p:cNvPicPr>
          <p:nvPr>
            <p:ph idx="1"/>
          </p:nvPr>
        </p:nvPicPr>
        <p:blipFill>
          <a:blip r:embed="rId2"/>
          <a:stretch>
            <a:fillRect/>
          </a:stretch>
        </p:blipFill>
        <p:spPr>
          <a:xfrm>
            <a:off x="899592" y="2780928"/>
            <a:ext cx="7416823" cy="2736304"/>
          </a:xfrm>
          <a:prstGeom prst="rect">
            <a:avLst/>
          </a:prstGeom>
        </p:spPr>
      </p:pic>
    </p:spTree>
    <p:extLst>
      <p:ext uri="{BB962C8B-B14F-4D97-AF65-F5344CB8AC3E}">
        <p14:creationId xmlns:p14="http://schemas.microsoft.com/office/powerpoint/2010/main" val="113553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53E2E1-A035-4238-954C-47A5C4F78CCD}"/>
              </a:ext>
            </a:extLst>
          </p:cNvPr>
          <p:cNvSpPr>
            <a:spLocks noGrp="1"/>
          </p:cNvSpPr>
          <p:nvPr>
            <p:ph type="title"/>
          </p:nvPr>
        </p:nvSpPr>
        <p:spPr/>
        <p:txBody>
          <a:bodyPr>
            <a:normAutofit fontScale="90000"/>
          </a:bodyPr>
          <a:lstStyle/>
          <a:p>
            <a:pPr algn="ctr"/>
            <a:r>
              <a:rPr lang="fr-CA"/>
              <a:t>Le dogme du carnisme-spécisme </a:t>
            </a:r>
          </a:p>
        </p:txBody>
      </p:sp>
      <p:pic>
        <p:nvPicPr>
          <p:cNvPr id="4" name="Espace réservé du contenu 3">
            <a:extLst>
              <a:ext uri="{FF2B5EF4-FFF2-40B4-BE49-F238E27FC236}">
                <a16:creationId xmlns:a16="http://schemas.microsoft.com/office/drawing/2014/main" id="{F93B6B04-ED70-4385-B236-A80A299733A4}"/>
              </a:ext>
            </a:extLst>
          </p:cNvPr>
          <p:cNvPicPr>
            <a:picLocks noGrp="1" noChangeAspect="1"/>
          </p:cNvPicPr>
          <p:nvPr>
            <p:ph idx="1"/>
          </p:nvPr>
        </p:nvPicPr>
        <p:blipFill>
          <a:blip r:embed="rId2"/>
          <a:stretch>
            <a:fillRect/>
          </a:stretch>
        </p:blipFill>
        <p:spPr>
          <a:xfrm>
            <a:off x="1647825" y="2024856"/>
            <a:ext cx="5848350" cy="4210050"/>
          </a:xfrm>
          <a:prstGeom prst="rect">
            <a:avLst/>
          </a:prstGeom>
        </p:spPr>
      </p:pic>
    </p:spTree>
    <p:extLst>
      <p:ext uri="{BB962C8B-B14F-4D97-AF65-F5344CB8AC3E}">
        <p14:creationId xmlns:p14="http://schemas.microsoft.com/office/powerpoint/2010/main" val="2752420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6F6B5-A69E-41A3-87A6-3B7922E381FF}"/>
              </a:ext>
            </a:extLst>
          </p:cNvPr>
          <p:cNvSpPr>
            <a:spLocks noGrp="1"/>
          </p:cNvSpPr>
          <p:nvPr>
            <p:ph type="title"/>
          </p:nvPr>
        </p:nvSpPr>
        <p:spPr/>
        <p:txBody>
          <a:bodyPr/>
          <a:lstStyle/>
          <a:p>
            <a:pPr algn="ctr"/>
            <a:r>
              <a:rPr lang="fr-CA"/>
              <a:t>1001 "excuses"</a:t>
            </a:r>
            <a:endParaRPr lang="fr-CA" dirty="0"/>
          </a:p>
        </p:txBody>
      </p:sp>
      <p:sp>
        <p:nvSpPr>
          <p:cNvPr id="3" name="Espace réservé du contenu 2">
            <a:extLst>
              <a:ext uri="{FF2B5EF4-FFF2-40B4-BE49-F238E27FC236}">
                <a16:creationId xmlns:a16="http://schemas.microsoft.com/office/drawing/2014/main" id="{4B436419-DF92-40FC-AB92-5C3D47B3636C}"/>
              </a:ext>
            </a:extLst>
          </p:cNvPr>
          <p:cNvSpPr>
            <a:spLocks noGrp="1"/>
          </p:cNvSpPr>
          <p:nvPr>
            <p:ph idx="1"/>
          </p:nvPr>
        </p:nvSpPr>
        <p:spPr/>
        <p:txBody>
          <a:bodyPr>
            <a:normAutofit/>
          </a:bodyPr>
          <a:lstStyle/>
          <a:p>
            <a:endParaRPr lang="fr-CA"/>
          </a:p>
          <a:p>
            <a:r>
              <a:rPr lang="fr-CA"/>
              <a:t>AUCUNE ne tient la route... AUCUNE...</a:t>
            </a:r>
          </a:p>
          <a:p>
            <a:endParaRPr lang="fr-CA"/>
          </a:p>
          <a:p>
            <a:r>
              <a:rPr lang="fr-CA"/>
              <a:t>Mais informez-vous en toute bonne foi et vous verrez!</a:t>
            </a:r>
            <a:endParaRPr lang="fr-CA" dirty="0"/>
          </a:p>
        </p:txBody>
      </p:sp>
    </p:spTree>
    <p:extLst>
      <p:ext uri="{BB962C8B-B14F-4D97-AF65-F5344CB8AC3E}">
        <p14:creationId xmlns:p14="http://schemas.microsoft.com/office/powerpoint/2010/main" val="132045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CDC36-EF4A-4E57-B6A3-DD429401DF28}"/>
              </a:ext>
            </a:extLst>
          </p:cNvPr>
          <p:cNvSpPr>
            <a:spLocks noGrp="1"/>
          </p:cNvSpPr>
          <p:nvPr>
            <p:ph type="title"/>
          </p:nvPr>
        </p:nvSpPr>
        <p:spPr>
          <a:xfrm>
            <a:off x="251520" y="704850"/>
            <a:ext cx="8435280" cy="995958"/>
          </a:xfrm>
        </p:spPr>
        <p:txBody>
          <a:bodyPr>
            <a:normAutofit fontScale="90000"/>
          </a:bodyPr>
          <a:lstStyle/>
          <a:p>
            <a:pPr algn="ctr"/>
            <a:r>
              <a:rPr lang="fr-CA" dirty="0"/>
              <a:t>Psychologie et dissonance cognitive</a:t>
            </a:r>
          </a:p>
        </p:txBody>
      </p:sp>
      <p:sp>
        <p:nvSpPr>
          <p:cNvPr id="3" name="Espace réservé du contenu 2">
            <a:extLst>
              <a:ext uri="{FF2B5EF4-FFF2-40B4-BE49-F238E27FC236}">
                <a16:creationId xmlns:a16="http://schemas.microsoft.com/office/drawing/2014/main" id="{AB085673-527E-4567-BFBD-89C3CF2B2098}"/>
              </a:ext>
            </a:extLst>
          </p:cNvPr>
          <p:cNvSpPr>
            <a:spLocks noGrp="1"/>
          </p:cNvSpPr>
          <p:nvPr>
            <p:ph idx="1"/>
          </p:nvPr>
        </p:nvSpPr>
        <p:spPr/>
        <p:txBody>
          <a:bodyPr>
            <a:normAutofit fontScale="92500" lnSpcReduction="10000"/>
          </a:bodyPr>
          <a:lstStyle/>
          <a:p>
            <a:endParaRPr lang="fr-CA" b="1" i="1" dirty="0"/>
          </a:p>
          <a:p>
            <a:r>
              <a:rPr lang="fr-CA" i="1" dirty="0"/>
              <a:t>« Biais de confirmation » </a:t>
            </a:r>
          </a:p>
          <a:p>
            <a:endParaRPr lang="fr-CA" dirty="0"/>
          </a:p>
          <a:p>
            <a:r>
              <a:rPr lang="fr-CA" dirty="0"/>
              <a:t>« Capture cognitive et informationnelle »</a:t>
            </a:r>
          </a:p>
          <a:p>
            <a:endParaRPr lang="fr-CA" dirty="0"/>
          </a:p>
          <a:p>
            <a:r>
              <a:rPr lang="fr-CA" dirty="0"/>
              <a:t>« Avoir raison »</a:t>
            </a:r>
          </a:p>
          <a:p>
            <a:endParaRPr lang="fr-CA" dirty="0"/>
          </a:p>
          <a:p>
            <a:r>
              <a:rPr lang="fr-CA" dirty="0"/>
              <a:t>« Eux vs </a:t>
            </a:r>
            <a:r>
              <a:rPr lang="fr-CA"/>
              <a:t>nous » / réflexe identitaire</a:t>
            </a:r>
            <a:endParaRPr lang="fr-CA" dirty="0"/>
          </a:p>
          <a:p>
            <a:endParaRPr lang="fr-CA" dirty="0"/>
          </a:p>
          <a:p>
            <a:r>
              <a:rPr lang="fr-CA" dirty="0"/>
              <a:t>Les lois </a:t>
            </a:r>
            <a:r>
              <a:rPr lang="fr-CA"/>
              <a:t>influencent les </a:t>
            </a:r>
            <a:r>
              <a:rPr lang="fr-CA" dirty="0"/>
              <a:t>normes sociales</a:t>
            </a:r>
          </a:p>
        </p:txBody>
      </p:sp>
    </p:spTree>
    <p:extLst>
      <p:ext uri="{BB962C8B-B14F-4D97-AF65-F5344CB8AC3E}">
        <p14:creationId xmlns:p14="http://schemas.microsoft.com/office/powerpoint/2010/main" val="1667596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FE4F5B-9CF7-4A2D-B178-DBFF251F65F2}"/>
              </a:ext>
            </a:extLst>
          </p:cNvPr>
          <p:cNvSpPr>
            <a:spLocks noGrp="1"/>
          </p:cNvSpPr>
          <p:nvPr>
            <p:ph type="title"/>
          </p:nvPr>
        </p:nvSpPr>
        <p:spPr/>
        <p:txBody>
          <a:bodyPr>
            <a:normAutofit fontScale="90000"/>
          </a:bodyPr>
          <a:lstStyle/>
          <a:p>
            <a:r>
              <a:rPr lang="fr-CA" dirty="0"/>
              <a:t>Pourquoi on ne change pas d’opinion et de comportement?</a:t>
            </a:r>
          </a:p>
        </p:txBody>
      </p:sp>
      <p:sp>
        <p:nvSpPr>
          <p:cNvPr id="3" name="Espace réservé du contenu 2">
            <a:extLst>
              <a:ext uri="{FF2B5EF4-FFF2-40B4-BE49-F238E27FC236}">
                <a16:creationId xmlns:a16="http://schemas.microsoft.com/office/drawing/2014/main" id="{5553C83A-FEEE-4172-84D8-25D7FACB122D}"/>
              </a:ext>
            </a:extLst>
          </p:cNvPr>
          <p:cNvSpPr>
            <a:spLocks noGrp="1"/>
          </p:cNvSpPr>
          <p:nvPr>
            <p:ph idx="1"/>
          </p:nvPr>
        </p:nvSpPr>
        <p:spPr>
          <a:xfrm>
            <a:off x="323528" y="1935163"/>
            <a:ext cx="8640960" cy="4518173"/>
          </a:xfrm>
        </p:spPr>
        <p:txBody>
          <a:bodyPr>
            <a:normAutofit fontScale="92500"/>
          </a:bodyPr>
          <a:lstStyle/>
          <a:p>
            <a:r>
              <a:rPr lang="fr-CA" b="1"/>
              <a:t>Goûts, </a:t>
            </a:r>
            <a:r>
              <a:rPr lang="fr-CA" b="1" dirty="0"/>
              <a:t>préférences, habitudes</a:t>
            </a:r>
            <a:r>
              <a:rPr lang="fr-CA" b="1"/>
              <a:t>, traditions, souvenirs</a:t>
            </a:r>
            <a:endParaRPr lang="fr-CA" b="1" dirty="0"/>
          </a:p>
          <a:p>
            <a:r>
              <a:rPr lang="fr-CA" dirty="0"/>
              <a:t>Deuil d’un style de vie et de la « belle insouciance »</a:t>
            </a:r>
          </a:p>
          <a:p>
            <a:r>
              <a:rPr lang="fr-CA" dirty="0"/>
              <a:t>Pression sociale, cercle social et « peur de déranger »</a:t>
            </a:r>
          </a:p>
          <a:p>
            <a:r>
              <a:rPr lang="fr-CA" dirty="0"/>
              <a:t>Fierté, orgueil et rigidité</a:t>
            </a:r>
          </a:p>
          <a:p>
            <a:r>
              <a:rPr lang="fr-CA" b="1" i="1" dirty="0"/>
              <a:t>Disponibilité psychologique et émotionnelle / souffrance</a:t>
            </a:r>
          </a:p>
          <a:p>
            <a:r>
              <a:rPr lang="fr-CA" dirty="0"/>
              <a:t>Honte de ne pas avoir « réalisé tout ça » avant</a:t>
            </a:r>
          </a:p>
          <a:p>
            <a:r>
              <a:rPr lang="fr-CA" dirty="0"/>
              <a:t>Peur de « voir » ce qui se trouve derrière le voile</a:t>
            </a:r>
          </a:p>
          <a:p>
            <a:r>
              <a:rPr lang="fr-CA" dirty="0"/>
              <a:t>Le « à quoi </a:t>
            </a:r>
            <a:r>
              <a:rPr lang="fr-CA" dirty="0" err="1"/>
              <a:t>bonisme</a:t>
            </a:r>
            <a:r>
              <a:rPr lang="fr-CA" dirty="0"/>
              <a:t> »</a:t>
            </a:r>
          </a:p>
          <a:p>
            <a:r>
              <a:rPr lang="fr-CA" dirty="0"/>
              <a:t>Ne pas trop savoir « comment procéder » / cuisiner / etc.</a:t>
            </a:r>
          </a:p>
          <a:p>
            <a:r>
              <a:rPr lang="fr-CA" dirty="0"/>
              <a:t>Peur véritable de carences</a:t>
            </a:r>
          </a:p>
        </p:txBody>
      </p:sp>
    </p:spTree>
    <p:extLst>
      <p:ext uri="{BB962C8B-B14F-4D97-AF65-F5344CB8AC3E}">
        <p14:creationId xmlns:p14="http://schemas.microsoft.com/office/powerpoint/2010/main" val="2524778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082B8-C286-4E1E-BAB1-CF8E1C9831CA}"/>
              </a:ext>
            </a:extLst>
          </p:cNvPr>
          <p:cNvSpPr>
            <a:spLocks noGrp="1"/>
          </p:cNvSpPr>
          <p:nvPr>
            <p:ph type="title"/>
          </p:nvPr>
        </p:nvSpPr>
        <p:spPr>
          <a:xfrm>
            <a:off x="457200" y="704850"/>
            <a:ext cx="8229600" cy="923950"/>
          </a:xfrm>
        </p:spPr>
        <p:txBody>
          <a:bodyPr/>
          <a:lstStyle/>
          <a:p>
            <a:r>
              <a:rPr lang="fr-CA" dirty="0"/>
              <a:t>C’est « fou » quand on y pense!</a:t>
            </a:r>
          </a:p>
        </p:txBody>
      </p:sp>
      <p:sp>
        <p:nvSpPr>
          <p:cNvPr id="3" name="Espace réservé du contenu 2">
            <a:extLst>
              <a:ext uri="{FF2B5EF4-FFF2-40B4-BE49-F238E27FC236}">
                <a16:creationId xmlns:a16="http://schemas.microsoft.com/office/drawing/2014/main" id="{2F313322-8439-4971-8E22-93B6AB2986B4}"/>
              </a:ext>
            </a:extLst>
          </p:cNvPr>
          <p:cNvSpPr>
            <a:spLocks noGrp="1"/>
          </p:cNvSpPr>
          <p:nvPr>
            <p:ph idx="1"/>
          </p:nvPr>
        </p:nvSpPr>
        <p:spPr>
          <a:xfrm>
            <a:off x="457200" y="1700809"/>
            <a:ext cx="8229600" cy="4968552"/>
          </a:xfrm>
        </p:spPr>
        <p:txBody>
          <a:bodyPr>
            <a:normAutofit/>
          </a:bodyPr>
          <a:lstStyle/>
          <a:p>
            <a:pPr marL="0" indent="0" algn="ctr">
              <a:buNone/>
            </a:pPr>
            <a:r>
              <a:rPr lang="fr-CA" b="1" dirty="0"/>
              <a:t>On « insiste » sur le fait de tenir des animaux sensibles dans des conditions de vie et de mise à mort horribles, </a:t>
            </a:r>
            <a:r>
              <a:rPr lang="fr-CA" b="1"/>
              <a:t>causant terreur, </a:t>
            </a:r>
            <a:r>
              <a:rPr lang="fr-CA" b="1" dirty="0"/>
              <a:t>souffrance, peur, tristesse et mort dans le but de consommer des « produits » qui causent la destruction de la planète et de notre santé!</a:t>
            </a:r>
          </a:p>
          <a:p>
            <a:pPr marL="0" indent="0" algn="ctr">
              <a:buNone/>
            </a:pPr>
            <a:endParaRPr lang="fr-CA" b="1" dirty="0"/>
          </a:p>
          <a:p>
            <a:pPr marL="0" indent="0" algn="ctr">
              <a:buNone/>
            </a:pPr>
            <a:r>
              <a:rPr lang="fr-CA" b="1" dirty="0"/>
              <a:t>« il doit bien y avoir une meilleure façon »</a:t>
            </a:r>
          </a:p>
          <a:p>
            <a:pPr marL="0" indent="0" algn="ctr">
              <a:buNone/>
            </a:pPr>
            <a:endParaRPr lang="fr-CA" b="1" dirty="0"/>
          </a:p>
          <a:p>
            <a:pPr marL="0" indent="0" algn="ctr">
              <a:buNone/>
            </a:pPr>
            <a:r>
              <a:rPr lang="fr-CA" b="1" dirty="0"/>
              <a:t>Nous devrions nous réjouir d’avoir effectivement « une autre façon »</a:t>
            </a:r>
            <a:r>
              <a:rPr lang="fr-CA" b="1" dirty="0">
                <a:sym typeface="Wingdings" panose="05000000000000000000" pitchFamily="2" charset="2"/>
              </a:rPr>
              <a:t> </a:t>
            </a:r>
            <a:endParaRPr lang="fr-CA" b="1" dirty="0"/>
          </a:p>
        </p:txBody>
      </p:sp>
    </p:spTree>
    <p:extLst>
      <p:ext uri="{BB962C8B-B14F-4D97-AF65-F5344CB8AC3E}">
        <p14:creationId xmlns:p14="http://schemas.microsoft.com/office/powerpoint/2010/main" val="330021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F724B-257E-4E11-BE52-4B25AE31CE87}"/>
              </a:ext>
            </a:extLst>
          </p:cNvPr>
          <p:cNvSpPr>
            <a:spLocks noGrp="1"/>
          </p:cNvSpPr>
          <p:nvPr>
            <p:ph type="title"/>
          </p:nvPr>
        </p:nvSpPr>
        <p:spPr/>
        <p:txBody>
          <a:bodyPr>
            <a:noAutofit/>
          </a:bodyPr>
          <a:lstStyle/>
          <a:p>
            <a:pPr algn="ctr"/>
            <a:r>
              <a:rPr lang="fr-CA" sz="4400"/>
              <a:t>3 raisons d'être Carniste-Spéciste</a:t>
            </a:r>
          </a:p>
        </p:txBody>
      </p:sp>
      <p:sp>
        <p:nvSpPr>
          <p:cNvPr id="3" name="Espace réservé du contenu 2">
            <a:extLst>
              <a:ext uri="{FF2B5EF4-FFF2-40B4-BE49-F238E27FC236}">
                <a16:creationId xmlns:a16="http://schemas.microsoft.com/office/drawing/2014/main" id="{FEDC845B-1C0C-4BD8-80A0-E1B9F8065E9C}"/>
              </a:ext>
            </a:extLst>
          </p:cNvPr>
          <p:cNvSpPr>
            <a:spLocks noGrp="1"/>
          </p:cNvSpPr>
          <p:nvPr>
            <p:ph idx="1"/>
          </p:nvPr>
        </p:nvSpPr>
        <p:spPr/>
        <p:txBody>
          <a:bodyPr/>
          <a:lstStyle/>
          <a:p>
            <a:endParaRPr lang="fr-CA"/>
          </a:p>
          <a:p>
            <a:pPr marL="514350" indent="-514350">
              <a:buFont typeface="+mj-lt"/>
              <a:buAutoNum type="arabicPeriod"/>
            </a:pPr>
            <a:r>
              <a:rPr lang="fr-CA"/>
              <a:t>Déni / évitement / ne pas savoir / automatismes.</a:t>
            </a:r>
          </a:p>
          <a:p>
            <a:pPr marL="514350" indent="-514350">
              <a:buFont typeface="+mj-lt"/>
              <a:buAutoNum type="arabicPeriod"/>
            </a:pPr>
            <a:endParaRPr lang="fr-CA"/>
          </a:p>
          <a:p>
            <a:pPr marL="514350" indent="-514350">
              <a:buFont typeface="+mj-lt"/>
              <a:buAutoNum type="arabicPeriod"/>
            </a:pPr>
            <a:r>
              <a:rPr lang="fr-CA"/>
              <a:t>Véritable problème de digestion / métabolisme.</a:t>
            </a:r>
          </a:p>
          <a:p>
            <a:pPr marL="514350" indent="-514350">
              <a:buFont typeface="+mj-lt"/>
              <a:buAutoNum type="arabicPeriod"/>
            </a:pPr>
            <a:endParaRPr lang="fr-CA"/>
          </a:p>
          <a:p>
            <a:pPr marL="514350" indent="-514350">
              <a:buFont typeface="+mj-lt"/>
              <a:buAutoNum type="arabicPeriod"/>
            </a:pPr>
            <a:r>
              <a:rPr lang="fr-CA"/>
              <a:t>Pas d'empathie, ni de sens de justice.</a:t>
            </a:r>
          </a:p>
        </p:txBody>
      </p:sp>
    </p:spTree>
    <p:extLst>
      <p:ext uri="{BB962C8B-B14F-4D97-AF65-F5344CB8AC3E}">
        <p14:creationId xmlns:p14="http://schemas.microsoft.com/office/powerpoint/2010/main" val="509828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5D6411-E55E-4D75-8466-48FFAACE922F}"/>
              </a:ext>
            </a:extLst>
          </p:cNvPr>
          <p:cNvSpPr>
            <a:spLocks noGrp="1"/>
          </p:cNvSpPr>
          <p:nvPr>
            <p:ph type="title"/>
          </p:nvPr>
        </p:nvSpPr>
        <p:spPr/>
        <p:txBody>
          <a:bodyPr>
            <a:normAutofit fontScale="90000"/>
          </a:bodyPr>
          <a:lstStyle/>
          <a:p>
            <a:pPr algn="ctr"/>
            <a:r>
              <a:rPr lang="fr-CA" sz="4400"/>
              <a:t>Produits animaux: une drogue forte?</a:t>
            </a:r>
          </a:p>
        </p:txBody>
      </p:sp>
      <p:pic>
        <p:nvPicPr>
          <p:cNvPr id="4" name="Espace réservé du contenu 3">
            <a:extLst>
              <a:ext uri="{FF2B5EF4-FFF2-40B4-BE49-F238E27FC236}">
                <a16:creationId xmlns:a16="http://schemas.microsoft.com/office/drawing/2014/main" id="{3A7A1F24-494F-415F-BCCD-C3F82E2EF2BC}"/>
              </a:ext>
            </a:extLst>
          </p:cNvPr>
          <p:cNvPicPr>
            <a:picLocks noGrp="1" noChangeAspect="1"/>
          </p:cNvPicPr>
          <p:nvPr>
            <p:ph idx="1"/>
          </p:nvPr>
        </p:nvPicPr>
        <p:blipFill>
          <a:blip r:embed="rId2"/>
          <a:stretch>
            <a:fillRect/>
          </a:stretch>
        </p:blipFill>
        <p:spPr>
          <a:xfrm>
            <a:off x="2555776" y="2005805"/>
            <a:ext cx="3783111" cy="4547891"/>
          </a:xfrm>
          <a:prstGeom prst="rect">
            <a:avLst/>
          </a:prstGeom>
        </p:spPr>
      </p:pic>
    </p:spTree>
    <p:extLst>
      <p:ext uri="{BB962C8B-B14F-4D97-AF65-F5344CB8AC3E}">
        <p14:creationId xmlns:p14="http://schemas.microsoft.com/office/powerpoint/2010/main" val="3757197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DC19B-B48F-4F47-A463-6F4606BFB26E}"/>
              </a:ext>
            </a:extLst>
          </p:cNvPr>
          <p:cNvSpPr>
            <a:spLocks noGrp="1"/>
          </p:cNvSpPr>
          <p:nvPr>
            <p:ph type="title"/>
          </p:nvPr>
        </p:nvSpPr>
        <p:spPr/>
        <p:txBody>
          <a:bodyPr>
            <a:normAutofit/>
          </a:bodyPr>
          <a:lstStyle/>
          <a:p>
            <a:pPr algn="ctr"/>
            <a:r>
              <a:rPr lang="fr-CA"/>
              <a:t>Une fois qu'on "voit l'individu"</a:t>
            </a:r>
            <a:endParaRPr lang="fr-CA" dirty="0"/>
          </a:p>
        </p:txBody>
      </p:sp>
      <p:pic>
        <p:nvPicPr>
          <p:cNvPr id="6" name="Espace réservé du contenu 5">
            <a:extLst>
              <a:ext uri="{FF2B5EF4-FFF2-40B4-BE49-F238E27FC236}">
                <a16:creationId xmlns:a16="http://schemas.microsoft.com/office/drawing/2014/main" id="{86B2CE9B-E0C7-4329-98B8-368045E68F43}"/>
              </a:ext>
            </a:extLst>
          </p:cNvPr>
          <p:cNvPicPr>
            <a:picLocks noGrp="1" noChangeAspect="1"/>
          </p:cNvPicPr>
          <p:nvPr>
            <p:ph idx="1"/>
          </p:nvPr>
        </p:nvPicPr>
        <p:blipFill>
          <a:blip r:embed="rId2"/>
          <a:stretch>
            <a:fillRect/>
          </a:stretch>
        </p:blipFill>
        <p:spPr>
          <a:xfrm>
            <a:off x="2891669" y="1935163"/>
            <a:ext cx="3360662" cy="4389437"/>
          </a:xfrm>
          <a:prstGeom prst="rect">
            <a:avLst/>
          </a:prstGeom>
        </p:spPr>
      </p:pic>
    </p:spTree>
    <p:extLst>
      <p:ext uri="{BB962C8B-B14F-4D97-AF65-F5344CB8AC3E}">
        <p14:creationId xmlns:p14="http://schemas.microsoft.com/office/powerpoint/2010/main" val="12359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1D70D-330E-4D9A-A7CC-9F365FF62BA1}"/>
              </a:ext>
            </a:extLst>
          </p:cNvPr>
          <p:cNvSpPr>
            <a:spLocks noGrp="1"/>
          </p:cNvSpPr>
          <p:nvPr>
            <p:ph type="title"/>
          </p:nvPr>
        </p:nvSpPr>
        <p:spPr/>
        <p:txBody>
          <a:bodyPr>
            <a:normAutofit/>
          </a:bodyPr>
          <a:lstStyle/>
          <a:p>
            <a:pPr algn="ctr"/>
            <a:r>
              <a:rPr lang="fr-CA"/>
              <a:t>Illusion nostalgique</a:t>
            </a:r>
            <a:endParaRPr lang="fr-CA" dirty="0"/>
          </a:p>
        </p:txBody>
      </p:sp>
      <p:pic>
        <p:nvPicPr>
          <p:cNvPr id="4" name="Espace réservé du contenu 3">
            <a:extLst>
              <a:ext uri="{FF2B5EF4-FFF2-40B4-BE49-F238E27FC236}">
                <a16:creationId xmlns:a16="http://schemas.microsoft.com/office/drawing/2014/main" id="{4D8B9C48-04D7-4AA8-8EBF-DE75D93BAB75}"/>
              </a:ext>
            </a:extLst>
          </p:cNvPr>
          <p:cNvPicPr>
            <a:picLocks noGrp="1" noChangeAspect="1"/>
          </p:cNvPicPr>
          <p:nvPr>
            <p:ph idx="1"/>
          </p:nvPr>
        </p:nvPicPr>
        <p:blipFill>
          <a:blip r:embed="rId2"/>
          <a:stretch>
            <a:fillRect/>
          </a:stretch>
        </p:blipFill>
        <p:spPr>
          <a:xfrm>
            <a:off x="631996" y="1988840"/>
            <a:ext cx="7900444" cy="4323332"/>
          </a:xfrm>
          <a:prstGeom prst="rect">
            <a:avLst/>
          </a:prstGeom>
        </p:spPr>
      </p:pic>
    </p:spTree>
    <p:extLst>
      <p:ext uri="{BB962C8B-B14F-4D97-AF65-F5344CB8AC3E}">
        <p14:creationId xmlns:p14="http://schemas.microsoft.com/office/powerpoint/2010/main" val="1258139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546D5-7D5D-4BDE-8C9A-11C913B165BD}"/>
              </a:ext>
            </a:extLst>
          </p:cNvPr>
          <p:cNvSpPr>
            <a:spLocks noGrp="1"/>
          </p:cNvSpPr>
          <p:nvPr>
            <p:ph type="title"/>
          </p:nvPr>
        </p:nvSpPr>
        <p:spPr/>
        <p:txBody>
          <a:bodyPr/>
          <a:lstStyle/>
          <a:p>
            <a:r>
              <a:rPr lang="fr-CA" dirty="0"/>
              <a:t>Lecture + vidéos inspirantes</a:t>
            </a:r>
          </a:p>
        </p:txBody>
      </p:sp>
      <p:sp>
        <p:nvSpPr>
          <p:cNvPr id="3" name="Espace réservé du contenu 2">
            <a:extLst>
              <a:ext uri="{FF2B5EF4-FFF2-40B4-BE49-F238E27FC236}">
                <a16:creationId xmlns:a16="http://schemas.microsoft.com/office/drawing/2014/main" id="{8E6373EE-5A13-4803-8C97-864F0F9F821C}"/>
              </a:ext>
            </a:extLst>
          </p:cNvPr>
          <p:cNvSpPr>
            <a:spLocks noGrp="1"/>
          </p:cNvSpPr>
          <p:nvPr>
            <p:ph idx="1"/>
          </p:nvPr>
        </p:nvSpPr>
        <p:spPr/>
        <p:txBody>
          <a:bodyPr>
            <a:normAutofit fontScale="55000" lnSpcReduction="20000"/>
          </a:bodyPr>
          <a:lstStyle/>
          <a:p>
            <a:r>
              <a:rPr lang="fr-CA" dirty="0" err="1"/>
              <a:t>Earthling</a:t>
            </a:r>
            <a:r>
              <a:rPr lang="fr-CA" dirty="0"/>
              <a:t> Ed: </a:t>
            </a:r>
            <a:r>
              <a:rPr lang="fr-CA" dirty="0">
                <a:hlinkClick r:id="rId2"/>
              </a:rPr>
              <a:t>https://www.earthlinged.com/ebook</a:t>
            </a:r>
            <a:r>
              <a:rPr lang="fr-CA" dirty="0"/>
              <a:t> </a:t>
            </a:r>
          </a:p>
          <a:p>
            <a:r>
              <a:rPr lang="fr-CA" dirty="0" err="1"/>
              <a:t>Why</a:t>
            </a:r>
            <a:r>
              <a:rPr lang="fr-CA" dirty="0"/>
              <a:t> </a:t>
            </a:r>
            <a:r>
              <a:rPr lang="fr-CA" dirty="0" err="1"/>
              <a:t>Facts</a:t>
            </a:r>
            <a:r>
              <a:rPr lang="fr-CA" dirty="0"/>
              <a:t> Don’t Change Our </a:t>
            </a:r>
            <a:r>
              <a:rPr lang="fr-CA" dirty="0" err="1"/>
              <a:t>Minds</a:t>
            </a:r>
            <a:r>
              <a:rPr lang="fr-CA" dirty="0"/>
              <a:t>: </a:t>
            </a:r>
            <a:r>
              <a:rPr lang="fr-CA" dirty="0">
                <a:hlinkClick r:id="rId3"/>
              </a:rPr>
              <a:t>https://jamesclear.com/why-facts-dont-change-minds</a:t>
            </a:r>
            <a:r>
              <a:rPr lang="fr-CA" dirty="0"/>
              <a:t> </a:t>
            </a:r>
          </a:p>
          <a:p>
            <a:r>
              <a:rPr lang="fr-CA" dirty="0"/>
              <a:t>Plaidoyer pour les animaux (M. Ricard)</a:t>
            </a:r>
          </a:p>
          <a:p>
            <a:r>
              <a:rPr lang="fr-CA" dirty="0" err="1"/>
              <a:t>Eat</a:t>
            </a:r>
            <a:r>
              <a:rPr lang="fr-CA" dirty="0"/>
              <a:t> </a:t>
            </a:r>
            <a:r>
              <a:rPr lang="fr-CA" dirty="0" err="1"/>
              <a:t>Like</a:t>
            </a:r>
            <a:r>
              <a:rPr lang="fr-CA" dirty="0"/>
              <a:t> You Care (G </a:t>
            </a:r>
            <a:r>
              <a:rPr lang="fr-CA" dirty="0" err="1"/>
              <a:t>Francione</a:t>
            </a:r>
            <a:r>
              <a:rPr lang="fr-CA" dirty="0"/>
              <a:t> &amp; A. Charlton)</a:t>
            </a:r>
          </a:p>
          <a:p>
            <a:r>
              <a:rPr lang="fr-CA" dirty="0" err="1"/>
              <a:t>Why</a:t>
            </a:r>
            <a:r>
              <a:rPr lang="fr-CA" dirty="0"/>
              <a:t> </a:t>
            </a:r>
            <a:r>
              <a:rPr lang="fr-CA" dirty="0" err="1"/>
              <a:t>We</a:t>
            </a:r>
            <a:r>
              <a:rPr lang="fr-CA" dirty="0"/>
              <a:t> </a:t>
            </a:r>
            <a:r>
              <a:rPr lang="fr-CA" dirty="0" err="1"/>
              <a:t>Eat</a:t>
            </a:r>
            <a:r>
              <a:rPr lang="fr-CA" dirty="0"/>
              <a:t> </a:t>
            </a:r>
            <a:r>
              <a:rPr lang="fr-CA" dirty="0" err="1"/>
              <a:t>Pigs</a:t>
            </a:r>
            <a:r>
              <a:rPr lang="fr-CA" dirty="0"/>
              <a:t>, Wear </a:t>
            </a:r>
            <a:r>
              <a:rPr lang="fr-CA" dirty="0" err="1"/>
              <a:t>Cows</a:t>
            </a:r>
            <a:r>
              <a:rPr lang="fr-CA" dirty="0"/>
              <a:t>, and Love </a:t>
            </a:r>
            <a:r>
              <a:rPr lang="fr-CA" dirty="0" err="1"/>
              <a:t>Dogs</a:t>
            </a:r>
            <a:r>
              <a:rPr lang="fr-CA" dirty="0"/>
              <a:t> (M. Joy)</a:t>
            </a:r>
          </a:p>
          <a:p>
            <a:r>
              <a:rPr lang="fr-CA" dirty="0"/>
              <a:t>Animal </a:t>
            </a:r>
            <a:r>
              <a:rPr lang="fr-CA" dirty="0" err="1"/>
              <a:t>Liberation</a:t>
            </a:r>
            <a:r>
              <a:rPr lang="fr-CA" dirty="0"/>
              <a:t> (P. Singer)</a:t>
            </a:r>
          </a:p>
          <a:p>
            <a:r>
              <a:rPr lang="fr-CA" dirty="0" err="1"/>
              <a:t>Eating</a:t>
            </a:r>
            <a:r>
              <a:rPr lang="fr-CA" dirty="0"/>
              <a:t> Animals (J. S. </a:t>
            </a:r>
            <a:r>
              <a:rPr lang="fr-CA" dirty="0" err="1"/>
              <a:t>Foer</a:t>
            </a:r>
            <a:r>
              <a:rPr lang="fr-CA" dirty="0"/>
              <a:t>)</a:t>
            </a:r>
          </a:p>
          <a:p>
            <a:r>
              <a:rPr lang="fr-CA" dirty="0" err="1"/>
              <a:t>Slaughterhouse</a:t>
            </a:r>
            <a:r>
              <a:rPr lang="fr-CA" dirty="0"/>
              <a:t> (G. A. </a:t>
            </a:r>
            <a:r>
              <a:rPr lang="fr-CA" dirty="0" err="1"/>
              <a:t>Eisnitz</a:t>
            </a:r>
            <a:r>
              <a:rPr lang="fr-CA" dirty="0"/>
              <a:t>)</a:t>
            </a:r>
          </a:p>
          <a:p>
            <a:r>
              <a:rPr lang="fr-CA" dirty="0"/>
              <a:t>Sapiens (Y. N. Harari)</a:t>
            </a:r>
          </a:p>
          <a:p>
            <a:r>
              <a:rPr lang="fr-CA" dirty="0"/>
              <a:t>How Not to Die (M. </a:t>
            </a:r>
            <a:r>
              <a:rPr lang="fr-CA" dirty="0" err="1"/>
              <a:t>Greger</a:t>
            </a:r>
            <a:r>
              <a:rPr lang="fr-CA" dirty="0"/>
              <a:t>)</a:t>
            </a:r>
          </a:p>
          <a:p>
            <a:r>
              <a:rPr lang="fr-CA" dirty="0" err="1"/>
              <a:t>Proteinaholic</a:t>
            </a:r>
            <a:r>
              <a:rPr lang="fr-CA" dirty="0"/>
              <a:t> (G. Davis)</a:t>
            </a:r>
          </a:p>
          <a:p>
            <a:r>
              <a:rPr lang="fr-CA" dirty="0"/>
              <a:t>The China </a:t>
            </a:r>
            <a:r>
              <a:rPr lang="fr-CA" dirty="0" err="1"/>
              <a:t>Study</a:t>
            </a:r>
            <a:r>
              <a:rPr lang="fr-CA" dirty="0"/>
              <a:t> (T. C. Campbell)</a:t>
            </a:r>
          </a:p>
          <a:p>
            <a:r>
              <a:rPr lang="fr-CA" dirty="0" err="1"/>
              <a:t>Thinking</a:t>
            </a:r>
            <a:r>
              <a:rPr lang="fr-CA" dirty="0"/>
              <a:t>, Fast and Slow (D. </a:t>
            </a:r>
            <a:r>
              <a:rPr lang="fr-CA"/>
              <a:t>Kahneman)</a:t>
            </a:r>
          </a:p>
          <a:p>
            <a:r>
              <a:rPr lang="fr-CA"/>
              <a:t>The Will Power Eeffet (K. McConigal)</a:t>
            </a:r>
            <a:endParaRPr lang="fr-CA" dirty="0"/>
          </a:p>
          <a:p>
            <a:r>
              <a:rPr lang="fr-CA" dirty="0">
                <a:hlinkClick r:id="rId4"/>
              </a:rPr>
              <a:t>http://www.ox.ac.uk/news/2018-06-01-new-estimates-environmental-cost-food</a:t>
            </a:r>
            <a:r>
              <a:rPr lang="fr-CA" dirty="0"/>
              <a:t> </a:t>
            </a:r>
          </a:p>
          <a:p>
            <a:r>
              <a:rPr lang="fr-CA"/>
              <a:t>Vegan </a:t>
            </a:r>
            <a:r>
              <a:rPr lang="fr-CA" dirty="0"/>
              <a:t>2018, très inspirant et positif: </a:t>
            </a:r>
            <a:r>
              <a:rPr lang="fr-CA" dirty="0">
                <a:hlinkClick r:id="rId5"/>
              </a:rPr>
              <a:t>https://www.youtube.com/watch?v=bTeqU6_Jryc</a:t>
            </a:r>
            <a:r>
              <a:rPr lang="fr-CA" dirty="0"/>
              <a:t> </a:t>
            </a:r>
          </a:p>
          <a:p>
            <a:r>
              <a:rPr lang="fr-CA" dirty="0"/>
              <a:t>Philip </a:t>
            </a:r>
            <a:r>
              <a:rPr lang="fr-CA" dirty="0" err="1"/>
              <a:t>Wollen</a:t>
            </a:r>
            <a:r>
              <a:rPr lang="fr-CA" dirty="0"/>
              <a:t>, très inspirant et positif: </a:t>
            </a:r>
            <a:r>
              <a:rPr lang="fr-CA" dirty="0">
                <a:hlinkClick r:id="rId6"/>
              </a:rPr>
              <a:t>https://www.youtube.com/watch?time_continue=152&amp;v=vBx7MGIZ1fU&amp;fbclid=IwAR1yDakJmlX0tWMHDedvjONI7QdI19F5IiyjpB7Bm_</a:t>
            </a:r>
            <a:r>
              <a:rPr lang="fr-CA">
                <a:hlinkClick r:id="rId6"/>
              </a:rPr>
              <a:t>eajGx8yURXS1rrDoA</a:t>
            </a:r>
            <a:r>
              <a:rPr lang="fr-CA"/>
              <a:t> </a:t>
            </a:r>
          </a:p>
          <a:p>
            <a:r>
              <a:rPr lang="fr-CA"/>
              <a:t>Every Argument Against Veganism: https://www.youtube.com/watch?v=byTxzzztRBU </a:t>
            </a:r>
            <a:endParaRPr lang="fr-CA" dirty="0"/>
          </a:p>
        </p:txBody>
      </p:sp>
    </p:spTree>
    <p:extLst>
      <p:ext uri="{BB962C8B-B14F-4D97-AF65-F5344CB8AC3E}">
        <p14:creationId xmlns:p14="http://schemas.microsoft.com/office/powerpoint/2010/main" val="1552122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9D16F-E684-4FA3-9CA6-6A9B055E1AD2}"/>
              </a:ext>
            </a:extLst>
          </p:cNvPr>
          <p:cNvSpPr>
            <a:spLocks noGrp="1"/>
          </p:cNvSpPr>
          <p:nvPr>
            <p:ph type="title"/>
          </p:nvPr>
        </p:nvSpPr>
        <p:spPr/>
        <p:txBody>
          <a:bodyPr>
            <a:normAutofit fontScale="90000"/>
          </a:bodyPr>
          <a:lstStyle/>
          <a:p>
            <a:r>
              <a:rPr lang="fr-CA" dirty="0"/>
              <a:t>Documentaires et films: </a:t>
            </a:r>
            <a:br>
              <a:rPr lang="fr-CA" dirty="0"/>
            </a:br>
            <a:r>
              <a:rPr lang="fr-CA" dirty="0"/>
              <a:t>Santé + environnement</a:t>
            </a:r>
          </a:p>
        </p:txBody>
      </p:sp>
      <p:sp>
        <p:nvSpPr>
          <p:cNvPr id="3" name="Espace réservé du contenu 2">
            <a:extLst>
              <a:ext uri="{FF2B5EF4-FFF2-40B4-BE49-F238E27FC236}">
                <a16:creationId xmlns:a16="http://schemas.microsoft.com/office/drawing/2014/main" id="{7C400413-4B2F-41F3-81BF-23BBD9D5CA43}"/>
              </a:ext>
            </a:extLst>
          </p:cNvPr>
          <p:cNvSpPr>
            <a:spLocks noGrp="1"/>
          </p:cNvSpPr>
          <p:nvPr>
            <p:ph idx="1"/>
          </p:nvPr>
        </p:nvSpPr>
        <p:spPr/>
        <p:txBody>
          <a:bodyPr>
            <a:normAutofit lnSpcReduction="10000"/>
          </a:bodyPr>
          <a:lstStyle/>
          <a:p>
            <a:r>
              <a:rPr lang="fr-CA"/>
              <a:t>The Game Changers (Netflix et autres)</a:t>
            </a:r>
          </a:p>
          <a:p>
            <a:r>
              <a:rPr lang="fr-CA"/>
              <a:t>What </a:t>
            </a:r>
            <a:r>
              <a:rPr lang="fr-CA" dirty="0"/>
              <a:t>the </a:t>
            </a:r>
            <a:r>
              <a:rPr lang="fr-CA" dirty="0" err="1"/>
              <a:t>Health</a:t>
            </a:r>
            <a:r>
              <a:rPr lang="fr-CA" dirty="0"/>
              <a:t> (Netflix)</a:t>
            </a:r>
          </a:p>
          <a:p>
            <a:r>
              <a:rPr lang="fr-CA" dirty="0" err="1"/>
              <a:t>Cowspiracy</a:t>
            </a:r>
            <a:r>
              <a:rPr lang="fr-CA" dirty="0"/>
              <a:t> (Netflix)</a:t>
            </a:r>
          </a:p>
          <a:p>
            <a:r>
              <a:rPr lang="fr-CA" dirty="0"/>
              <a:t>Forks Over </a:t>
            </a:r>
            <a:r>
              <a:rPr lang="fr-CA" dirty="0" err="1"/>
              <a:t>Knives</a:t>
            </a:r>
            <a:r>
              <a:rPr lang="fr-CA" dirty="0"/>
              <a:t> (Netflix)</a:t>
            </a:r>
          </a:p>
          <a:p>
            <a:r>
              <a:rPr lang="fr-CA" dirty="0"/>
              <a:t>Food </a:t>
            </a:r>
            <a:r>
              <a:rPr lang="fr-CA" dirty="0" err="1"/>
              <a:t>Choices</a:t>
            </a:r>
            <a:r>
              <a:rPr lang="fr-CA" dirty="0"/>
              <a:t> (Netflix)</a:t>
            </a:r>
          </a:p>
          <a:p>
            <a:r>
              <a:rPr lang="fr-CA"/>
              <a:t>Articles scientifiques (des milliers!)</a:t>
            </a:r>
            <a:endParaRPr lang="fr-CA" dirty="0"/>
          </a:p>
          <a:p>
            <a:pPr lvl="1"/>
            <a:r>
              <a:rPr lang="fr-CA" dirty="0">
                <a:hlinkClick r:id="rId2"/>
              </a:rPr>
              <a:t>http://www.ox.ac.uk/news/2018-06-01-new-estimates-environmental-cost-food</a:t>
            </a:r>
            <a:r>
              <a:rPr lang="fr-CA" dirty="0"/>
              <a:t> </a:t>
            </a:r>
          </a:p>
          <a:p>
            <a:pPr lvl="1"/>
            <a:r>
              <a:rPr lang="fr-CA" dirty="0">
                <a:hlinkClick r:id="rId3"/>
              </a:rPr>
              <a:t>https://nutritionfacts.org/</a:t>
            </a:r>
            <a:endParaRPr lang="fr-CA" dirty="0"/>
          </a:p>
          <a:p>
            <a:pPr lvl="1"/>
            <a:r>
              <a:rPr lang="fr-CA" dirty="0">
                <a:hlinkClick r:id="rId4"/>
              </a:rPr>
              <a:t>http://proteinaholic.com/</a:t>
            </a:r>
            <a:r>
              <a:rPr lang="fr-CA" dirty="0"/>
              <a:t> </a:t>
            </a:r>
          </a:p>
        </p:txBody>
      </p:sp>
    </p:spTree>
    <p:extLst>
      <p:ext uri="{BB962C8B-B14F-4D97-AF65-F5344CB8AC3E}">
        <p14:creationId xmlns:p14="http://schemas.microsoft.com/office/powerpoint/2010/main" val="1547833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66254-85BF-44D5-A305-381F0FB7C67E}"/>
              </a:ext>
            </a:extLst>
          </p:cNvPr>
          <p:cNvSpPr>
            <a:spLocks noGrp="1"/>
          </p:cNvSpPr>
          <p:nvPr>
            <p:ph type="title"/>
          </p:nvPr>
        </p:nvSpPr>
        <p:spPr/>
        <p:txBody>
          <a:bodyPr>
            <a:normAutofit fontScale="90000"/>
          </a:bodyPr>
          <a:lstStyle/>
          <a:p>
            <a:r>
              <a:rPr lang="fr-CA" dirty="0"/>
              <a:t>Documentaires: </a:t>
            </a:r>
            <a:br>
              <a:rPr lang="fr-CA" dirty="0"/>
            </a:br>
            <a:r>
              <a:rPr lang="fr-CA" dirty="0"/>
              <a:t>Éthique et condition animale</a:t>
            </a:r>
          </a:p>
        </p:txBody>
      </p:sp>
      <p:sp>
        <p:nvSpPr>
          <p:cNvPr id="3" name="Espace réservé du contenu 2">
            <a:extLst>
              <a:ext uri="{FF2B5EF4-FFF2-40B4-BE49-F238E27FC236}">
                <a16:creationId xmlns:a16="http://schemas.microsoft.com/office/drawing/2014/main" id="{5E285B36-A28A-4BDE-B643-4979103AED00}"/>
              </a:ext>
            </a:extLst>
          </p:cNvPr>
          <p:cNvSpPr>
            <a:spLocks noGrp="1"/>
          </p:cNvSpPr>
          <p:nvPr>
            <p:ph idx="1"/>
          </p:nvPr>
        </p:nvSpPr>
        <p:spPr>
          <a:xfrm>
            <a:off x="251520" y="1935163"/>
            <a:ext cx="8640960" cy="4662189"/>
          </a:xfrm>
        </p:spPr>
        <p:txBody>
          <a:bodyPr>
            <a:normAutofit fontScale="55000" lnSpcReduction="20000"/>
          </a:bodyPr>
          <a:lstStyle/>
          <a:p>
            <a:r>
              <a:rPr lang="fr-CA" dirty="0"/>
              <a:t>Dominion: </a:t>
            </a:r>
            <a:r>
              <a:rPr lang="fr-CA" dirty="0">
                <a:hlinkClick r:id="rId2"/>
              </a:rPr>
              <a:t>https://www.dominionmovement.com/watch</a:t>
            </a:r>
            <a:r>
              <a:rPr lang="fr-CA" dirty="0"/>
              <a:t> </a:t>
            </a:r>
          </a:p>
          <a:p>
            <a:r>
              <a:rPr lang="fr-CA" dirty="0"/>
              <a:t>Terriens: </a:t>
            </a:r>
            <a:r>
              <a:rPr lang="fr-CA" dirty="0">
                <a:hlinkClick r:id="rId3"/>
              </a:rPr>
              <a:t>https://www.youtube.com/watch?time_continue=4&amp;v=e81K2MSZ4Is</a:t>
            </a:r>
            <a:r>
              <a:rPr lang="fr-CA" dirty="0"/>
              <a:t> </a:t>
            </a:r>
          </a:p>
          <a:p>
            <a:r>
              <a:rPr lang="fr-CA" dirty="0" err="1"/>
              <a:t>Dairy</a:t>
            </a:r>
            <a:r>
              <a:rPr lang="fr-CA" dirty="0"/>
              <a:t> </a:t>
            </a:r>
            <a:r>
              <a:rPr lang="fr-CA" dirty="0" err="1"/>
              <a:t>is</a:t>
            </a:r>
            <a:r>
              <a:rPr lang="fr-CA" dirty="0"/>
              <a:t> </a:t>
            </a:r>
            <a:r>
              <a:rPr lang="fr-CA" dirty="0" err="1"/>
              <a:t>Scary</a:t>
            </a:r>
            <a:r>
              <a:rPr lang="fr-CA" dirty="0"/>
              <a:t> (5 minutes): </a:t>
            </a:r>
            <a:r>
              <a:rPr lang="fr-CA" dirty="0">
                <a:hlinkClick r:id="rId4"/>
              </a:rPr>
              <a:t>https://www.youtube.com/watch?v=UcN7SGGoCNI</a:t>
            </a:r>
            <a:r>
              <a:rPr lang="fr-CA" dirty="0"/>
              <a:t> </a:t>
            </a:r>
          </a:p>
          <a:p>
            <a:r>
              <a:rPr lang="fr-CA" dirty="0" err="1"/>
              <a:t>Farm</a:t>
            </a:r>
            <a:r>
              <a:rPr lang="fr-CA" dirty="0"/>
              <a:t> to </a:t>
            </a:r>
            <a:r>
              <a:rPr lang="fr-CA" dirty="0" err="1"/>
              <a:t>Fridge</a:t>
            </a:r>
            <a:r>
              <a:rPr lang="fr-CA" dirty="0"/>
              <a:t>: </a:t>
            </a:r>
            <a:r>
              <a:rPr lang="fr-CA" dirty="0">
                <a:hlinkClick r:id="rId5"/>
              </a:rPr>
              <a:t>https://www.youtube.com/watch?v=ju7-n7wygP0</a:t>
            </a:r>
            <a:r>
              <a:rPr lang="fr-CA" dirty="0"/>
              <a:t> </a:t>
            </a:r>
          </a:p>
          <a:p>
            <a:r>
              <a:rPr lang="fr-CA" dirty="0"/>
              <a:t>La face cachée de la viande: </a:t>
            </a:r>
            <a:r>
              <a:rPr lang="fr-CA" dirty="0">
                <a:hlinkClick r:id="rId6"/>
              </a:rPr>
              <a:t>https://www.youtube.com/watch?time_continue=1&amp;v=FDkcYWmio-U</a:t>
            </a:r>
            <a:r>
              <a:rPr lang="fr-CA" dirty="0"/>
              <a:t> </a:t>
            </a:r>
          </a:p>
          <a:p>
            <a:r>
              <a:rPr lang="fr-CA" dirty="0" err="1"/>
              <a:t>Peaceable</a:t>
            </a:r>
            <a:r>
              <a:rPr lang="fr-CA" dirty="0"/>
              <a:t> </a:t>
            </a:r>
            <a:r>
              <a:rPr lang="fr-CA" dirty="0" err="1"/>
              <a:t>Kingdom</a:t>
            </a:r>
            <a:r>
              <a:rPr lang="fr-CA" dirty="0"/>
              <a:t> (très beau): </a:t>
            </a:r>
            <a:r>
              <a:rPr lang="fr-CA" dirty="0">
                <a:hlinkClick r:id="rId7"/>
              </a:rPr>
              <a:t>http://www.peaceablekingdomfilm.org/</a:t>
            </a:r>
            <a:r>
              <a:rPr lang="fr-CA" dirty="0"/>
              <a:t> </a:t>
            </a:r>
          </a:p>
          <a:p>
            <a:r>
              <a:rPr lang="fr-CA" dirty="0"/>
              <a:t>Lucent: </a:t>
            </a:r>
            <a:r>
              <a:rPr lang="fr-CA" dirty="0">
                <a:hlinkClick r:id="rId8"/>
              </a:rPr>
              <a:t>https://www.youtube.com/watch?v=KArL5YjaL5U&amp;t=14s</a:t>
            </a:r>
            <a:r>
              <a:rPr lang="fr-CA" dirty="0"/>
              <a:t> </a:t>
            </a:r>
          </a:p>
          <a:p>
            <a:r>
              <a:rPr lang="fr-CA" dirty="0" err="1"/>
              <a:t>Meet</a:t>
            </a:r>
            <a:r>
              <a:rPr lang="fr-CA" dirty="0"/>
              <a:t> </a:t>
            </a:r>
            <a:r>
              <a:rPr lang="fr-CA" dirty="0" err="1"/>
              <a:t>Your</a:t>
            </a:r>
            <a:r>
              <a:rPr lang="fr-CA" dirty="0"/>
              <a:t> </a:t>
            </a:r>
            <a:r>
              <a:rPr lang="fr-CA" dirty="0" err="1"/>
              <a:t>Meat</a:t>
            </a:r>
            <a:r>
              <a:rPr lang="fr-CA" dirty="0"/>
              <a:t>: </a:t>
            </a:r>
            <a:r>
              <a:rPr lang="fr-CA" dirty="0">
                <a:hlinkClick r:id="rId9"/>
              </a:rPr>
              <a:t>https://www.youtube.com/watch?v=32IDVdgmzKA</a:t>
            </a:r>
            <a:r>
              <a:rPr lang="fr-CA" dirty="0"/>
              <a:t> </a:t>
            </a:r>
          </a:p>
          <a:p>
            <a:r>
              <a:rPr lang="fr-CA" dirty="0"/>
              <a:t>Live and Let Live: </a:t>
            </a:r>
            <a:r>
              <a:rPr lang="fr-CA" dirty="0">
                <a:hlinkClick r:id="rId10"/>
              </a:rPr>
              <a:t>https://www.youtube.com/watch?v=OkuxYgBNv9c</a:t>
            </a:r>
            <a:r>
              <a:rPr lang="fr-CA" dirty="0"/>
              <a:t> </a:t>
            </a:r>
          </a:p>
          <a:p>
            <a:r>
              <a:rPr lang="fr-CA" dirty="0" err="1"/>
              <a:t>Farm</a:t>
            </a:r>
            <a:r>
              <a:rPr lang="fr-CA" dirty="0"/>
              <a:t> Animals and Us: </a:t>
            </a:r>
            <a:r>
              <a:rPr lang="fr-CA" dirty="0">
                <a:hlinkClick r:id="rId11"/>
              </a:rPr>
              <a:t>https://www.youtube.com/watch?v=MRYsIdeyKbw&amp;t=25s</a:t>
            </a:r>
            <a:r>
              <a:rPr lang="fr-CA" dirty="0"/>
              <a:t> </a:t>
            </a:r>
          </a:p>
          <a:p>
            <a:r>
              <a:rPr lang="fr-CA" dirty="0"/>
              <a:t>Maximum </a:t>
            </a:r>
            <a:r>
              <a:rPr lang="fr-CA" dirty="0" err="1"/>
              <a:t>Tolerated</a:t>
            </a:r>
            <a:r>
              <a:rPr lang="fr-CA" dirty="0"/>
              <a:t> Dose: </a:t>
            </a:r>
            <a:r>
              <a:rPr lang="fr-CA" dirty="0">
                <a:hlinkClick r:id="rId12"/>
              </a:rPr>
              <a:t>http://maximumtolerateddose.vhx.tv/</a:t>
            </a:r>
            <a:r>
              <a:rPr lang="fr-CA" dirty="0"/>
              <a:t> </a:t>
            </a:r>
          </a:p>
          <a:p>
            <a:r>
              <a:rPr lang="fr-CA" dirty="0"/>
              <a:t>Carnage: </a:t>
            </a:r>
            <a:r>
              <a:rPr lang="fr-CA" dirty="0" err="1"/>
              <a:t>Swallowing</a:t>
            </a:r>
            <a:r>
              <a:rPr lang="fr-CA" dirty="0"/>
              <a:t> the Past: </a:t>
            </a:r>
            <a:r>
              <a:rPr lang="fr-CA" dirty="0">
                <a:hlinkClick r:id="rId13"/>
              </a:rPr>
              <a:t>https://www.youtube.com/watch?v=UQAoTZ1wwE8</a:t>
            </a:r>
            <a:r>
              <a:rPr lang="fr-CA" dirty="0"/>
              <a:t> </a:t>
            </a:r>
          </a:p>
          <a:p>
            <a:r>
              <a:rPr lang="fr-CA" dirty="0"/>
              <a:t>Reality of Fur: </a:t>
            </a:r>
            <a:r>
              <a:rPr lang="fr-CA" dirty="0">
                <a:hlinkClick r:id="rId14"/>
              </a:rPr>
              <a:t>https://www.youtube.com/watch?v=TeIOEdvtuHA&amp;t=1s</a:t>
            </a:r>
            <a:r>
              <a:rPr lang="fr-CA" dirty="0"/>
              <a:t> </a:t>
            </a:r>
          </a:p>
          <a:p>
            <a:r>
              <a:rPr lang="fr-CA" dirty="0"/>
              <a:t>Élevage gros volume en 4 minutes (95% des produits animaux) et OUI, c’est « comme ça » partout… ici aussi:</a:t>
            </a:r>
          </a:p>
          <a:p>
            <a:pPr marL="366713" lvl="1" indent="0">
              <a:buNone/>
            </a:pPr>
            <a:r>
              <a:rPr lang="fr-CA" dirty="0">
                <a:hlinkClick r:id="rId15"/>
              </a:rPr>
              <a:t>https://www.facebook.com/mercyforanimals/videos/1996537403719534/UzpfSTg4MjE0NTY0NzoxMDE2MDY0OTc1MDk1NTY0OA/?comment_id=10160650115215648&amp;notif_id=1535677266900304&amp;notif_t=feedback_reaction_generic</a:t>
            </a:r>
            <a:r>
              <a:rPr lang="fr-CA" dirty="0"/>
              <a:t> </a:t>
            </a:r>
          </a:p>
          <a:p>
            <a:r>
              <a:rPr lang="fr-CA" dirty="0"/>
              <a:t>5 minutes de philosophie SANS images ou scènes horribles, mais TRES percutant:</a:t>
            </a:r>
          </a:p>
          <a:p>
            <a:pPr marL="366713" lvl="1" indent="0">
              <a:buNone/>
            </a:pPr>
            <a:r>
              <a:rPr lang="fr-CA" dirty="0">
                <a:hlinkClick r:id="rId16"/>
              </a:rPr>
              <a:t>https://www.youtube.com/watch?v=U9ALYh-8t2w&amp;fbclid=IwAR3JHpkLts32Kt4-vuim0xbF-RpwzGuIsS4Fio3Z1d-hXpGRfcv36xheW6o</a:t>
            </a:r>
            <a:r>
              <a:rPr lang="fr-CA" dirty="0"/>
              <a:t> </a:t>
            </a:r>
          </a:p>
          <a:p>
            <a:r>
              <a:rPr lang="fr-CA" dirty="0"/>
              <a:t>Plusieurs documentaires avec d’anciens producteurs, inspecteurs et activistes</a:t>
            </a:r>
          </a:p>
          <a:p>
            <a:endParaRPr lang="fr-CA" dirty="0"/>
          </a:p>
        </p:txBody>
      </p:sp>
    </p:spTree>
    <p:extLst>
      <p:ext uri="{BB962C8B-B14F-4D97-AF65-F5344CB8AC3E}">
        <p14:creationId xmlns:p14="http://schemas.microsoft.com/office/powerpoint/2010/main" val="1567512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746CE-06E9-4680-910C-B61CC31BC6EA}"/>
              </a:ext>
            </a:extLst>
          </p:cNvPr>
          <p:cNvSpPr>
            <a:spLocks noGrp="1"/>
          </p:cNvSpPr>
          <p:nvPr>
            <p:ph type="title"/>
          </p:nvPr>
        </p:nvSpPr>
        <p:spPr/>
        <p:txBody>
          <a:bodyPr>
            <a:noAutofit/>
          </a:bodyPr>
          <a:lstStyle/>
          <a:p>
            <a:r>
              <a:rPr lang="fr-CA" sz="2800" dirty="0"/>
              <a:t>Les animaux: individus complexes et sensibles</a:t>
            </a:r>
            <a:r>
              <a:rPr lang="fr-CA" sz="2800"/>
              <a:t>… ces vidéos n'ont PAS de "scènes horribles", ce n'est que joie et jeux…</a:t>
            </a:r>
            <a:endParaRPr lang="fr-CA" sz="2800" dirty="0"/>
          </a:p>
        </p:txBody>
      </p:sp>
      <p:sp>
        <p:nvSpPr>
          <p:cNvPr id="3" name="Espace réservé du contenu 2">
            <a:extLst>
              <a:ext uri="{FF2B5EF4-FFF2-40B4-BE49-F238E27FC236}">
                <a16:creationId xmlns:a16="http://schemas.microsoft.com/office/drawing/2014/main" id="{4B528BBC-D7B4-4636-BB3E-EF4DD4D6251A}"/>
              </a:ext>
            </a:extLst>
          </p:cNvPr>
          <p:cNvSpPr>
            <a:spLocks noGrp="1"/>
          </p:cNvSpPr>
          <p:nvPr>
            <p:ph idx="1"/>
          </p:nvPr>
        </p:nvSpPr>
        <p:spPr>
          <a:xfrm>
            <a:off x="323528" y="1935163"/>
            <a:ext cx="8568952" cy="4389437"/>
          </a:xfrm>
        </p:spPr>
        <p:txBody>
          <a:bodyPr>
            <a:normAutofit fontScale="47500" lnSpcReduction="20000"/>
          </a:bodyPr>
          <a:lstStyle/>
          <a:p>
            <a:r>
              <a:rPr lang="fr-CA" dirty="0"/>
              <a:t>Vaches</a:t>
            </a:r>
          </a:p>
          <a:p>
            <a:pPr lvl="1"/>
            <a:r>
              <a:rPr lang="fr-CA" dirty="0">
                <a:hlinkClick r:id="rId2"/>
              </a:rPr>
              <a:t>https://www.youtube.com/watch?time_continue=2&amp;v=__7K2GSz6hQ</a:t>
            </a:r>
            <a:r>
              <a:rPr lang="fr-CA" dirty="0"/>
              <a:t> </a:t>
            </a:r>
          </a:p>
          <a:p>
            <a:pPr lvl="1"/>
            <a:r>
              <a:rPr lang="fr-CA" dirty="0">
                <a:hlinkClick r:id="rId3"/>
              </a:rPr>
              <a:t>https://www.youtube.com/watch?v=msyf4c5x7EY</a:t>
            </a:r>
            <a:endParaRPr lang="fr-CA" dirty="0"/>
          </a:p>
          <a:p>
            <a:pPr lvl="1"/>
            <a:r>
              <a:rPr lang="fr-CA" dirty="0">
                <a:hlinkClick r:id="rId4"/>
              </a:rPr>
              <a:t>https://www.youtube.com/watch?v=oMIviiOpnyc</a:t>
            </a:r>
            <a:endParaRPr lang="fr-CA" dirty="0"/>
          </a:p>
          <a:p>
            <a:pPr lvl="1"/>
            <a:r>
              <a:rPr lang="fr-CA" dirty="0">
                <a:hlinkClick r:id="rId5"/>
              </a:rPr>
              <a:t>https://www.youtube.com/watch?v=KZZ9rMN5coY</a:t>
            </a:r>
            <a:endParaRPr lang="fr-CA" dirty="0"/>
          </a:p>
          <a:p>
            <a:pPr lvl="1"/>
            <a:r>
              <a:rPr lang="fr-CA" dirty="0">
                <a:hlinkClick r:id="rId6"/>
              </a:rPr>
              <a:t>https://www.youtube.com/watch?v=PPSRw5L3g7g</a:t>
            </a:r>
            <a:r>
              <a:rPr lang="fr-CA" dirty="0"/>
              <a:t> </a:t>
            </a:r>
          </a:p>
          <a:p>
            <a:endParaRPr lang="fr-CA" dirty="0"/>
          </a:p>
          <a:p>
            <a:r>
              <a:rPr lang="fr-CA" dirty="0"/>
              <a:t>Porcs</a:t>
            </a:r>
          </a:p>
          <a:p>
            <a:pPr lvl="1"/>
            <a:r>
              <a:rPr lang="fr-CA" dirty="0">
                <a:hlinkClick r:id="rId7"/>
              </a:rPr>
              <a:t>https://www.youtube.com/watch?v=aeAzzVF5gMc</a:t>
            </a:r>
            <a:endParaRPr lang="fr-CA" dirty="0"/>
          </a:p>
          <a:p>
            <a:pPr lvl="1"/>
            <a:r>
              <a:rPr lang="fr-CA" dirty="0">
                <a:hlinkClick r:id="rId8"/>
              </a:rPr>
              <a:t>https://www.youtube.com/watch?v=EkYw-OMYQpg</a:t>
            </a:r>
            <a:endParaRPr lang="fr-CA" dirty="0"/>
          </a:p>
          <a:p>
            <a:pPr lvl="1"/>
            <a:r>
              <a:rPr lang="fr-CA" dirty="0">
                <a:hlinkClick r:id="rId9"/>
              </a:rPr>
              <a:t>https://www.youtube.com/watch?v=kXDmWYZ808I</a:t>
            </a:r>
            <a:endParaRPr lang="fr-CA" dirty="0"/>
          </a:p>
          <a:p>
            <a:pPr lvl="1"/>
            <a:r>
              <a:rPr lang="fr-CA" dirty="0">
                <a:hlinkClick r:id="rId10"/>
              </a:rPr>
              <a:t>https://www.youtube.com/watch?v=zSC0EzteRyw</a:t>
            </a:r>
            <a:r>
              <a:rPr lang="fr-CA" dirty="0"/>
              <a:t> </a:t>
            </a:r>
          </a:p>
          <a:p>
            <a:pPr marL="393700" lvl="1" indent="0">
              <a:buNone/>
            </a:pPr>
            <a:endParaRPr lang="fr-CA" dirty="0"/>
          </a:p>
          <a:p>
            <a:r>
              <a:rPr lang="fr-CA" dirty="0"/>
              <a:t>Poules et dindes</a:t>
            </a:r>
          </a:p>
          <a:p>
            <a:pPr lvl="1"/>
            <a:r>
              <a:rPr lang="fr-CA" dirty="0">
                <a:hlinkClick r:id="rId11"/>
              </a:rPr>
              <a:t>https://www.youtube.com/watch?v=kWMP3xcXyaY</a:t>
            </a:r>
            <a:endParaRPr lang="fr-CA" dirty="0"/>
          </a:p>
          <a:p>
            <a:pPr lvl="1"/>
            <a:r>
              <a:rPr lang="fr-CA" dirty="0">
                <a:hlinkClick r:id="rId12"/>
              </a:rPr>
              <a:t>https://www.youtube.com/watch?v=enl6qLgckbU</a:t>
            </a:r>
            <a:endParaRPr lang="fr-CA" dirty="0"/>
          </a:p>
          <a:p>
            <a:pPr lvl="1"/>
            <a:r>
              <a:rPr lang="fr-CA" dirty="0">
                <a:hlinkClick r:id="rId13"/>
              </a:rPr>
              <a:t>https://www.youtube.com/watch?v=gDyEDX9SH0Y</a:t>
            </a:r>
            <a:endParaRPr lang="fr-CA" dirty="0"/>
          </a:p>
          <a:p>
            <a:pPr lvl="1"/>
            <a:r>
              <a:rPr lang="fr-CA" dirty="0">
                <a:hlinkClick r:id="rId14"/>
              </a:rPr>
              <a:t>https://www.facebook.com/garytvcom/videos/1832190666836173/UzpfSTg4MjE0NTY0NzoxMDE2MTA0MTA2MjU5NTY0OA/</a:t>
            </a:r>
            <a:r>
              <a:rPr lang="fr-CA" dirty="0"/>
              <a:t> </a:t>
            </a:r>
          </a:p>
          <a:p>
            <a:pPr marL="393700" lvl="1" indent="0">
              <a:buNone/>
            </a:pPr>
            <a:endParaRPr lang="fr-CA" dirty="0"/>
          </a:p>
          <a:p>
            <a:r>
              <a:rPr lang="fr-CA" dirty="0"/>
              <a:t>Même chose pour TOUS les autres: chèvres, moutons/agneaux, canards, etc.</a:t>
            </a:r>
          </a:p>
          <a:p>
            <a:pPr lvl="1"/>
            <a:r>
              <a:rPr lang="fr-CA" dirty="0">
                <a:hlinkClick r:id="rId15"/>
              </a:rPr>
              <a:t>https://www.facebook.com/FunniestFamilyMoments/videos/531746807291749/</a:t>
            </a:r>
            <a:r>
              <a:rPr lang="fr-CA" dirty="0"/>
              <a:t> </a:t>
            </a:r>
          </a:p>
          <a:p>
            <a:pPr lvl="1"/>
            <a:r>
              <a:rPr lang="fr-CA" dirty="0">
                <a:hlinkClick r:id="rId16"/>
              </a:rPr>
              <a:t>https://www.youtube.com/watch?v=tYIsQA35P0I</a:t>
            </a:r>
            <a:r>
              <a:rPr lang="fr-CA" dirty="0"/>
              <a:t> </a:t>
            </a:r>
          </a:p>
          <a:p>
            <a:pPr lvl="1"/>
            <a:r>
              <a:rPr lang="fr-CA" dirty="0">
                <a:hlinkClick r:id="rId17"/>
              </a:rPr>
              <a:t>https://www.thedodo.com/on-the-farm</a:t>
            </a:r>
            <a:r>
              <a:rPr lang="fr-CA" dirty="0"/>
              <a:t> </a:t>
            </a:r>
          </a:p>
        </p:txBody>
      </p:sp>
    </p:spTree>
    <p:extLst>
      <p:ext uri="{BB962C8B-B14F-4D97-AF65-F5344CB8AC3E}">
        <p14:creationId xmlns:p14="http://schemas.microsoft.com/office/powerpoint/2010/main" val="3355048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D0E17-6616-47B5-88F2-0F0D9BD28F40}"/>
              </a:ext>
            </a:extLst>
          </p:cNvPr>
          <p:cNvSpPr>
            <a:spLocks noGrp="1"/>
          </p:cNvSpPr>
          <p:nvPr>
            <p:ph type="title"/>
          </p:nvPr>
        </p:nvSpPr>
        <p:spPr>
          <a:xfrm>
            <a:off x="457200" y="704850"/>
            <a:ext cx="8229600" cy="1860054"/>
          </a:xfrm>
        </p:spPr>
        <p:txBody>
          <a:bodyPr>
            <a:noAutofit/>
          </a:bodyPr>
          <a:lstStyle/>
          <a:p>
            <a:pPr algn="ctr"/>
            <a:br>
              <a:rPr lang="fr-CA" sz="4000"/>
            </a:br>
            <a:r>
              <a:rPr lang="fr-CA" sz="4000"/>
              <a:t>Explorez </a:t>
            </a:r>
            <a:r>
              <a:rPr lang="fr-CA" sz="4000" dirty="0"/>
              <a:t>et LISEZ!</a:t>
            </a:r>
          </a:p>
        </p:txBody>
      </p:sp>
      <p:sp>
        <p:nvSpPr>
          <p:cNvPr id="3" name="Espace réservé du contenu 2">
            <a:extLst>
              <a:ext uri="{FF2B5EF4-FFF2-40B4-BE49-F238E27FC236}">
                <a16:creationId xmlns:a16="http://schemas.microsoft.com/office/drawing/2014/main" id="{14A7428E-361A-4F94-BBB7-CD63AA129E89}"/>
              </a:ext>
            </a:extLst>
          </p:cNvPr>
          <p:cNvSpPr>
            <a:spLocks noGrp="1"/>
          </p:cNvSpPr>
          <p:nvPr>
            <p:ph idx="1"/>
          </p:nvPr>
        </p:nvSpPr>
        <p:spPr/>
        <p:txBody>
          <a:bodyPr/>
          <a:lstStyle/>
          <a:p>
            <a:pPr marL="0" indent="0">
              <a:buNone/>
            </a:pPr>
            <a:endParaRPr lang="fr-CA" dirty="0"/>
          </a:p>
          <a:p>
            <a:pPr marL="0" indent="0" algn="ctr">
              <a:buNone/>
            </a:pPr>
            <a:endParaRPr lang="fr-CA" sz="5400">
              <a:hlinkClick r:id="rId2"/>
            </a:endParaRPr>
          </a:p>
          <a:p>
            <a:pPr marL="0" indent="0" algn="ctr">
              <a:buNone/>
            </a:pPr>
            <a:r>
              <a:rPr lang="fr-CA" sz="5400">
                <a:hlinkClick r:id="rId2"/>
              </a:rPr>
              <a:t>www</a:t>
            </a:r>
            <a:r>
              <a:rPr lang="fr-CA" sz="5400" dirty="0">
                <a:hlinkClick r:id="rId2"/>
              </a:rPr>
              <a:t>.lechoixv.com</a:t>
            </a:r>
            <a:r>
              <a:rPr lang="fr-CA" dirty="0"/>
              <a:t> </a:t>
            </a:r>
          </a:p>
          <a:p>
            <a:pPr marL="0" indent="0">
              <a:buNone/>
            </a:pPr>
            <a:endParaRPr lang="fr-CA" dirty="0"/>
          </a:p>
        </p:txBody>
      </p:sp>
    </p:spTree>
    <p:extLst>
      <p:ext uri="{BB962C8B-B14F-4D97-AF65-F5344CB8AC3E}">
        <p14:creationId xmlns:p14="http://schemas.microsoft.com/office/powerpoint/2010/main" val="321197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D4431F-CEEC-4D4E-A2BF-AB8435F7BD6E}"/>
              </a:ext>
            </a:extLst>
          </p:cNvPr>
          <p:cNvSpPr>
            <a:spLocks noGrp="1"/>
          </p:cNvSpPr>
          <p:nvPr>
            <p:ph type="title"/>
          </p:nvPr>
        </p:nvSpPr>
        <p:spPr/>
        <p:txBody>
          <a:bodyPr>
            <a:normAutofit/>
          </a:bodyPr>
          <a:lstStyle/>
          <a:p>
            <a:pPr algn="ctr"/>
            <a:r>
              <a:rPr lang="fr-CA" dirty="0"/>
              <a:t>Un principe simple</a:t>
            </a:r>
          </a:p>
        </p:txBody>
      </p:sp>
      <p:sp>
        <p:nvSpPr>
          <p:cNvPr id="3" name="Espace réservé du contenu 2">
            <a:extLst>
              <a:ext uri="{FF2B5EF4-FFF2-40B4-BE49-F238E27FC236}">
                <a16:creationId xmlns:a16="http://schemas.microsoft.com/office/drawing/2014/main" id="{DE1F2F14-2F91-4076-8F8C-D943992A5F4D}"/>
              </a:ext>
            </a:extLst>
          </p:cNvPr>
          <p:cNvSpPr>
            <a:spLocks noGrp="1"/>
          </p:cNvSpPr>
          <p:nvPr>
            <p:ph idx="1"/>
          </p:nvPr>
        </p:nvSpPr>
        <p:spPr/>
        <p:txBody>
          <a:bodyPr/>
          <a:lstStyle/>
          <a:p>
            <a:pPr marL="0" indent="0" algn="ctr">
              <a:buNone/>
            </a:pPr>
            <a:endParaRPr lang="fr-CA" dirty="0"/>
          </a:p>
          <a:p>
            <a:pPr marL="0" indent="0" algn="ctr">
              <a:buNone/>
            </a:pPr>
            <a:r>
              <a:rPr lang="fr-CA" dirty="0"/>
              <a:t>Éviter de </a:t>
            </a:r>
            <a:r>
              <a:rPr lang="fr-CA"/>
              <a:t>causer souffrance, terreur, mort, destruction </a:t>
            </a:r>
            <a:r>
              <a:rPr lang="fr-CA" i="1"/>
              <a:t>ÉVITABLES </a:t>
            </a:r>
            <a:r>
              <a:rPr lang="fr-CA"/>
              <a:t>quand c’est raisonnablement possible... </a:t>
            </a:r>
            <a:endParaRPr lang="fr-CA" dirty="0"/>
          </a:p>
          <a:p>
            <a:pPr marL="0" indent="0" algn="ctr">
              <a:buNone/>
            </a:pPr>
            <a:endParaRPr lang="fr-CA" dirty="0"/>
          </a:p>
          <a:p>
            <a:pPr marL="0" indent="0" algn="ctr">
              <a:buNone/>
            </a:pPr>
            <a:r>
              <a:rPr lang="fr-CA" b="1" i="1" dirty="0"/>
              <a:t>souffrance et mort évitables </a:t>
            </a:r>
          </a:p>
          <a:p>
            <a:pPr marL="0" indent="0" algn="ctr">
              <a:buNone/>
            </a:pPr>
            <a:r>
              <a:rPr lang="fr-CA" b="1" i="1" dirty="0"/>
              <a:t>VS </a:t>
            </a:r>
          </a:p>
          <a:p>
            <a:pPr marL="0" indent="0" algn="ctr">
              <a:buNone/>
            </a:pPr>
            <a:r>
              <a:rPr lang="fr-CA" b="1" i="1" dirty="0"/>
              <a:t>souffrance et mort inévitables</a:t>
            </a:r>
          </a:p>
        </p:txBody>
      </p:sp>
    </p:spTree>
    <p:extLst>
      <p:ext uri="{BB962C8B-B14F-4D97-AF65-F5344CB8AC3E}">
        <p14:creationId xmlns:p14="http://schemas.microsoft.com/office/powerpoint/2010/main" val="68571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9DC4FB-8C53-4C81-8E3A-F9A9D616B3B4}"/>
              </a:ext>
            </a:extLst>
          </p:cNvPr>
          <p:cNvSpPr>
            <a:spLocks noGrp="1"/>
          </p:cNvSpPr>
          <p:nvPr>
            <p:ph type="title"/>
          </p:nvPr>
        </p:nvSpPr>
        <p:spPr/>
        <p:txBody>
          <a:bodyPr/>
          <a:lstStyle/>
          <a:p>
            <a:pPr algn="ctr"/>
            <a:r>
              <a:rPr lang="fr-CA"/>
              <a:t>Remarquez vos pensées!</a:t>
            </a:r>
          </a:p>
        </p:txBody>
      </p:sp>
      <p:sp>
        <p:nvSpPr>
          <p:cNvPr id="3" name="Espace réservé du contenu 2">
            <a:extLst>
              <a:ext uri="{FF2B5EF4-FFF2-40B4-BE49-F238E27FC236}">
                <a16:creationId xmlns:a16="http://schemas.microsoft.com/office/drawing/2014/main" id="{50489972-D824-40FD-B0B0-CAD6EF60CDAE}"/>
              </a:ext>
            </a:extLst>
          </p:cNvPr>
          <p:cNvSpPr>
            <a:spLocks noGrp="1"/>
          </p:cNvSpPr>
          <p:nvPr>
            <p:ph idx="1"/>
          </p:nvPr>
        </p:nvSpPr>
        <p:spPr/>
        <p:txBody>
          <a:bodyPr/>
          <a:lstStyle/>
          <a:p>
            <a:endParaRPr lang="fr-CA"/>
          </a:p>
          <a:p>
            <a:r>
              <a:rPr lang="fr-CA"/>
              <a:t>Nous cherchons des raisons et "justifications" pour continuer à consommer des produits animaux PLUTÔT que de se dire "wow ok, explorons les faits, la réalité et les avenues possibles"...</a:t>
            </a:r>
          </a:p>
          <a:p>
            <a:endParaRPr lang="fr-CA"/>
          </a:p>
          <a:p>
            <a:r>
              <a:rPr lang="fr-CA"/>
              <a:t>Pourquoi?</a:t>
            </a:r>
          </a:p>
          <a:p>
            <a:endParaRPr lang="fr-CA"/>
          </a:p>
          <a:p>
            <a:r>
              <a:rPr lang="fr-CA"/>
              <a:t>Nous y reviendrons... </a:t>
            </a:r>
          </a:p>
        </p:txBody>
      </p:sp>
    </p:spTree>
    <p:extLst>
      <p:ext uri="{BB962C8B-B14F-4D97-AF65-F5344CB8AC3E}">
        <p14:creationId xmlns:p14="http://schemas.microsoft.com/office/powerpoint/2010/main" val="91986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62367-34F5-4CF2-B0B6-DA1B6D70E93E}"/>
              </a:ext>
            </a:extLst>
          </p:cNvPr>
          <p:cNvSpPr>
            <a:spLocks noGrp="1"/>
          </p:cNvSpPr>
          <p:nvPr>
            <p:ph type="title"/>
          </p:nvPr>
        </p:nvSpPr>
        <p:spPr/>
        <p:txBody>
          <a:bodyPr/>
          <a:lstStyle/>
          <a:p>
            <a:r>
              <a:rPr lang="fr-CA" sz="4000"/>
              <a:t>Les 2 réactions systématiques dans les conversations sur "le sujet"</a:t>
            </a:r>
          </a:p>
        </p:txBody>
      </p:sp>
      <p:sp>
        <p:nvSpPr>
          <p:cNvPr id="3" name="Espace réservé du contenu 2">
            <a:extLst>
              <a:ext uri="{FF2B5EF4-FFF2-40B4-BE49-F238E27FC236}">
                <a16:creationId xmlns:a16="http://schemas.microsoft.com/office/drawing/2014/main" id="{C06B005F-5F66-45B0-AAD3-88BBF552907F}"/>
              </a:ext>
            </a:extLst>
          </p:cNvPr>
          <p:cNvSpPr>
            <a:spLocks noGrp="1"/>
          </p:cNvSpPr>
          <p:nvPr>
            <p:ph idx="1"/>
          </p:nvPr>
        </p:nvSpPr>
        <p:spPr/>
        <p:txBody>
          <a:bodyPr/>
          <a:lstStyle/>
          <a:p>
            <a:pPr marL="514350" indent="-514350">
              <a:buFont typeface="+mj-lt"/>
              <a:buAutoNum type="arabicPeriod"/>
            </a:pPr>
            <a:endParaRPr lang="fr-CA"/>
          </a:p>
          <a:p>
            <a:pPr marL="514350" indent="-514350">
              <a:buFont typeface="+mj-lt"/>
              <a:buAutoNum type="arabicPeriod"/>
            </a:pPr>
            <a:r>
              <a:rPr lang="fr-CA"/>
              <a:t>"C'est pas comme ça ici".</a:t>
            </a:r>
          </a:p>
          <a:p>
            <a:pPr marL="514350" indent="-514350">
              <a:buFont typeface="+mj-lt"/>
              <a:buAutoNum type="arabicPeriod"/>
            </a:pPr>
            <a:endParaRPr lang="fr-CA"/>
          </a:p>
          <a:p>
            <a:pPr marL="514350" indent="-514350">
              <a:buFont typeface="+mj-lt"/>
              <a:buAutoNum type="arabicPeriod"/>
            </a:pPr>
            <a:r>
              <a:rPr lang="fr-CA"/>
              <a:t>"Il faut réformer et exploiter-tuer sans souffrance".</a:t>
            </a:r>
          </a:p>
        </p:txBody>
      </p:sp>
    </p:spTree>
    <p:extLst>
      <p:ext uri="{BB962C8B-B14F-4D97-AF65-F5344CB8AC3E}">
        <p14:creationId xmlns:p14="http://schemas.microsoft.com/office/powerpoint/2010/main" val="95308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F185E-4C85-41D8-A7B8-3D7965347D6A}"/>
              </a:ext>
            </a:extLst>
          </p:cNvPr>
          <p:cNvSpPr>
            <a:spLocks noGrp="1"/>
          </p:cNvSpPr>
          <p:nvPr>
            <p:ph type="title"/>
          </p:nvPr>
        </p:nvSpPr>
        <p:spPr/>
        <p:txBody>
          <a:bodyPr/>
          <a:lstStyle/>
          <a:p>
            <a:pPr algn="ctr"/>
            <a:r>
              <a:rPr lang="fr-CA" dirty="0"/>
              <a:t>3 questions</a:t>
            </a:r>
          </a:p>
        </p:txBody>
      </p:sp>
      <p:sp>
        <p:nvSpPr>
          <p:cNvPr id="3" name="Espace réservé du contenu 2">
            <a:extLst>
              <a:ext uri="{FF2B5EF4-FFF2-40B4-BE49-F238E27FC236}">
                <a16:creationId xmlns:a16="http://schemas.microsoft.com/office/drawing/2014/main" id="{09B402C0-DEAF-47FA-BF44-96E1E891B4C6}"/>
              </a:ext>
            </a:extLst>
          </p:cNvPr>
          <p:cNvSpPr>
            <a:spLocks noGrp="1"/>
          </p:cNvSpPr>
          <p:nvPr>
            <p:ph idx="1"/>
          </p:nvPr>
        </p:nvSpPr>
        <p:spPr/>
        <p:txBody>
          <a:bodyPr/>
          <a:lstStyle/>
          <a:p>
            <a:pPr marL="514350" indent="-514350">
              <a:buFont typeface="+mj-lt"/>
              <a:buAutoNum type="arabicPeriod"/>
            </a:pPr>
            <a:endParaRPr lang="fr-CA" dirty="0"/>
          </a:p>
          <a:p>
            <a:pPr marL="514350" indent="-514350">
              <a:buFont typeface="+mj-lt"/>
              <a:buAutoNum type="arabicPeriod"/>
            </a:pPr>
            <a:r>
              <a:rPr lang="fr-CA"/>
              <a:t>Les </a:t>
            </a:r>
            <a:r>
              <a:rPr lang="fr-CA" dirty="0"/>
              <a:t>animaux </a:t>
            </a:r>
            <a:r>
              <a:rPr lang="fr-CA"/>
              <a:t>exploités souffrent-ils?</a:t>
            </a:r>
            <a:endParaRPr lang="fr-CA" dirty="0"/>
          </a:p>
          <a:p>
            <a:pPr marL="514350" indent="-514350">
              <a:buFont typeface="+mj-lt"/>
              <a:buAutoNum type="arabicPeriod"/>
            </a:pPr>
            <a:endParaRPr lang="fr-CA" dirty="0"/>
          </a:p>
          <a:p>
            <a:pPr marL="514350" indent="-514350">
              <a:buFont typeface="+mj-lt"/>
              <a:buAutoNum type="arabicPeriod"/>
            </a:pPr>
            <a:r>
              <a:rPr lang="fr-CA" dirty="0"/>
              <a:t>Et s’ils ne souffraient pas?</a:t>
            </a:r>
          </a:p>
          <a:p>
            <a:pPr marL="514350" indent="-514350">
              <a:buFont typeface="+mj-lt"/>
              <a:buAutoNum type="arabicPeriod"/>
            </a:pPr>
            <a:endParaRPr lang="fr-CA" dirty="0"/>
          </a:p>
          <a:p>
            <a:pPr marL="514350" indent="-514350">
              <a:buFont typeface="+mj-lt"/>
              <a:buAutoNum type="arabicPeriod"/>
            </a:pPr>
            <a:r>
              <a:rPr lang="fr-CA"/>
              <a:t>Est-ce nécessaire d'exploiter les animaux pour la nourriture, les vêtements ou le "loisir / amusement"?</a:t>
            </a:r>
            <a:endParaRPr lang="fr-CA" dirty="0"/>
          </a:p>
        </p:txBody>
      </p:sp>
    </p:spTree>
    <p:extLst>
      <p:ext uri="{BB962C8B-B14F-4D97-AF65-F5344CB8AC3E}">
        <p14:creationId xmlns:p14="http://schemas.microsoft.com/office/powerpoint/2010/main" val="23486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B9214-FEF7-4BFC-8828-01D13E237B0B}"/>
              </a:ext>
            </a:extLst>
          </p:cNvPr>
          <p:cNvSpPr>
            <a:spLocks noGrp="1"/>
          </p:cNvSpPr>
          <p:nvPr>
            <p:ph type="title"/>
          </p:nvPr>
        </p:nvSpPr>
        <p:spPr/>
        <p:txBody>
          <a:bodyPr>
            <a:normAutofit/>
          </a:bodyPr>
          <a:lstStyle/>
          <a:p>
            <a:pPr algn="ctr"/>
            <a:r>
              <a:rPr lang="fr-CA"/>
              <a:t>3 piliers du débat</a:t>
            </a:r>
          </a:p>
        </p:txBody>
      </p:sp>
      <p:sp>
        <p:nvSpPr>
          <p:cNvPr id="3" name="Espace réservé du contenu 2">
            <a:extLst>
              <a:ext uri="{FF2B5EF4-FFF2-40B4-BE49-F238E27FC236}">
                <a16:creationId xmlns:a16="http://schemas.microsoft.com/office/drawing/2014/main" id="{4B554DEF-D8F5-4634-AE32-9F80C4CC0911}"/>
              </a:ext>
            </a:extLst>
          </p:cNvPr>
          <p:cNvSpPr>
            <a:spLocks noGrp="1"/>
          </p:cNvSpPr>
          <p:nvPr>
            <p:ph idx="1"/>
          </p:nvPr>
        </p:nvSpPr>
        <p:spPr/>
        <p:txBody>
          <a:bodyPr/>
          <a:lstStyle/>
          <a:p>
            <a:endParaRPr lang="fr-CA"/>
          </a:p>
          <a:p>
            <a:pPr marL="514350" indent="-514350">
              <a:buFont typeface="+mj-lt"/>
              <a:buAutoNum type="arabicPeriod"/>
            </a:pPr>
            <a:r>
              <a:rPr lang="fr-CA"/>
              <a:t>Santé</a:t>
            </a:r>
          </a:p>
          <a:p>
            <a:pPr marL="514350" indent="-514350">
              <a:buFont typeface="+mj-lt"/>
              <a:buAutoNum type="arabicPeriod"/>
            </a:pPr>
            <a:endParaRPr lang="fr-CA"/>
          </a:p>
          <a:p>
            <a:pPr marL="514350" indent="-514350">
              <a:buFont typeface="+mj-lt"/>
              <a:buAutoNum type="arabicPeriod"/>
            </a:pPr>
            <a:r>
              <a:rPr lang="fr-CA"/>
              <a:t>Environnement</a:t>
            </a:r>
          </a:p>
          <a:p>
            <a:pPr marL="514350" indent="-514350">
              <a:buFont typeface="+mj-lt"/>
              <a:buAutoNum type="arabicPeriod"/>
            </a:pPr>
            <a:endParaRPr lang="fr-CA"/>
          </a:p>
          <a:p>
            <a:pPr marL="514350" indent="-514350">
              <a:buFont typeface="+mj-lt"/>
              <a:buAutoNum type="arabicPeriod"/>
            </a:pPr>
            <a:r>
              <a:rPr lang="fr-CA"/>
              <a:t>Éthique</a:t>
            </a:r>
          </a:p>
        </p:txBody>
      </p:sp>
    </p:spTree>
    <p:extLst>
      <p:ext uri="{BB962C8B-B14F-4D97-AF65-F5344CB8AC3E}">
        <p14:creationId xmlns:p14="http://schemas.microsoft.com/office/powerpoint/2010/main" val="3596386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4969</TotalTime>
  <Words>2736</Words>
  <Application>Microsoft Office PowerPoint</Application>
  <PresentationFormat>Affichage à l'écran (4:3)</PresentationFormat>
  <Paragraphs>260</Paragraphs>
  <Slides>44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Calibri</vt:lpstr>
      <vt:lpstr>Constantia</vt:lpstr>
      <vt:lpstr>Garamond</vt:lpstr>
      <vt:lpstr>Wingdings 2</vt:lpstr>
      <vt:lpstr>Débit</vt:lpstr>
      <vt:lpstr>Les humains et "les autres" www.lechoixv.com </vt:lpstr>
      <vt:lpstr>Mon histoire</vt:lpstr>
      <vt:lpstr>Que pensez-vous de…</vt:lpstr>
      <vt:lpstr>Illusion nostalgique</vt:lpstr>
      <vt:lpstr>Un principe simple</vt:lpstr>
      <vt:lpstr>Remarquez vos pensées!</vt:lpstr>
      <vt:lpstr>Les 2 réactions systématiques dans les conversations sur "le sujet"</vt:lpstr>
      <vt:lpstr>3 questions</vt:lpstr>
      <vt:lpstr>3 piliers du débat</vt:lpstr>
      <vt:lpstr>Physiologie-métabolisme</vt:lpstr>
      <vt:lpstr>Air et climat</vt:lpstr>
      <vt:lpstr>L’eau</vt:lpstr>
      <vt:lpstr>Empreinte écologique et gaspillage</vt:lpstr>
      <vt:lpstr>L’élevage accapare tout l’espace</vt:lpstr>
      <vt:lpstr>Poisson et « fruits de mer »</vt:lpstr>
      <vt:lpstr>Nourrir la planète</vt:lpstr>
      <vt:lpstr>C’est clair!</vt:lpstr>
      <vt:lpstr>Présentation PowerPoint</vt:lpstr>
      <vt:lpstr>Présentation PowerPoint</vt:lpstr>
      <vt:lpstr>Un autre ancien producteur maintenant activiste pour les animaux</vt:lpstr>
      <vt:lpstr>Présentation PowerPoint</vt:lpstr>
      <vt:lpstr>Ces anciens éleveurs "éthiques" devenus activistes</vt:lpstr>
      <vt:lpstr>« Qui » sont-ils?</vt:lpstr>
      <vt:lpstr>Innocents, sans défense, sans voix, paisibles et sensibles...</vt:lpstr>
      <vt:lpstr>Un système d'oppression</vt:lpstr>
      <vt:lpstr>Le grand secret… reproduction, élevage, transport, abattoir</vt:lpstr>
      <vt:lpstr>La viande « éthique et locale »? Les « animaux en liberté »?</vt:lpstr>
      <vt:lpstr>Horreur, terreur et souffrance que personne ne veut voir... Pourquoi?</vt:lpstr>
      <vt:lpstr>Le "bonheur" de l'insouciance</vt:lpstr>
      <vt:lpstr>La matrice carniste-spéciste violence et souffrance organisées</vt:lpstr>
      <vt:lpstr>Les chiens, les chats et "les autres"</vt:lpstr>
      <vt:lpstr>Le dogme du carnisme-spécisme </vt:lpstr>
      <vt:lpstr>1001 "excuses"</vt:lpstr>
      <vt:lpstr>Psychologie et dissonance cognitive</vt:lpstr>
      <vt:lpstr>Pourquoi on ne change pas d’opinion et de comportement?</vt:lpstr>
      <vt:lpstr>C’est « fou » quand on y pense!</vt:lpstr>
      <vt:lpstr>3 raisons d'être Carniste-Spéciste</vt:lpstr>
      <vt:lpstr>Produits animaux: une drogue forte?</vt:lpstr>
      <vt:lpstr>Une fois qu'on "voit l'individu"</vt:lpstr>
      <vt:lpstr>Lecture + vidéos inspirantes</vt:lpstr>
      <vt:lpstr>Documentaires et films:  Santé + environnement</vt:lpstr>
      <vt:lpstr>Documentaires:  Éthique et condition animale</vt:lpstr>
      <vt:lpstr>Les animaux: individus complexes et sensibles… ces vidéos n'ont PAS de "scènes horribles", ce n'est que joie et jeux…</vt:lpstr>
      <vt:lpstr> Explorez et LISEZ!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Monnaie, crédit et banques La gestion du risque I  chapitres 12 et 13</dc:title>
  <dc:creator>Pascal Bedard</dc:creator>
  <cp:lastModifiedBy>Pascal</cp:lastModifiedBy>
  <cp:revision>2475</cp:revision>
  <cp:lastPrinted>2017-09-03T15:19:05Z</cp:lastPrinted>
  <dcterms:created xsi:type="dcterms:W3CDTF">2010-03-08T19:00:09Z</dcterms:created>
  <dcterms:modified xsi:type="dcterms:W3CDTF">2019-11-28T19:54:00Z</dcterms:modified>
</cp:coreProperties>
</file>